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5"/>
    <p:sldMasterId id="214748367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Lst>
  <p:sldSz cy="5143500" cx="9144000"/>
  <p:notesSz cx="6858000" cy="9144000"/>
  <p:embeddedFontLst>
    <p:embeddedFont>
      <p:font typeface="DM Sans Medium"/>
      <p:regular r:id="rId145"/>
      <p:bold r:id="rId146"/>
      <p:italic r:id="rId147"/>
      <p:boldItalic r:id="rId148"/>
    </p:embeddedFont>
    <p:embeddedFont>
      <p:font typeface="Anton"/>
      <p:regular r:id="rId149"/>
    </p:embeddedFont>
    <p:embeddedFont>
      <p:font typeface="Roboto"/>
      <p:regular r:id="rId150"/>
      <p:bold r:id="rId151"/>
      <p:italic r:id="rId152"/>
      <p:boldItalic r:id="rId153"/>
    </p:embeddedFont>
    <p:embeddedFont>
      <p:font typeface="Didact Gothic"/>
      <p:regular r:id="rId154"/>
    </p:embeddedFont>
    <p:embeddedFont>
      <p:font typeface="Helvetica Neue"/>
      <p:regular r:id="rId155"/>
      <p:bold r:id="rId156"/>
      <p:italic r:id="rId157"/>
      <p:boldItalic r:id="rId158"/>
    </p:embeddedFont>
    <p:embeddedFont>
      <p:font typeface="Helvetica Neue Light"/>
      <p:regular r:id="rId159"/>
      <p:bold r:id="rId160"/>
      <p:italic r:id="rId161"/>
      <p:boldItalic r:id="rId162"/>
    </p:embeddedFont>
    <p:embeddedFont>
      <p:font typeface="DM Sans"/>
      <p:regular r:id="rId163"/>
      <p:bold r:id="rId164"/>
      <p:italic r:id="rId165"/>
      <p:boldItalic r:id="rId1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2D47574-B84D-404E-A612-ED4518353DD0}">
  <a:tblStyle styleId="{E2D47574-B84D-404E-A612-ED4518353DD0}" styleName="Table_0">
    <a:wholeTbl>
      <a:tcTxStyle b="off" i="off">
        <a:font>
          <a:latin typeface="Arial"/>
          <a:ea typeface="Arial"/>
          <a:cs typeface="Arial"/>
        </a:font>
        <a:srgbClr val="000000"/>
      </a:tcTxStyle>
      <a:tcStyle>
        <a:tcBdr>
          <a:left>
            <a:ln cap="flat" cmpd="sng" w="9525">
              <a:solidFill>
                <a:srgbClr val="FFFFFF"/>
              </a:solidFill>
              <a:prstDash val="solid"/>
              <a:round/>
              <a:headEnd len="sm" w="sm" type="none"/>
              <a:tailEnd len="sm" w="sm" type="none"/>
            </a:ln>
          </a:left>
          <a:right>
            <a:ln cap="flat" cmpd="sng" w="9525">
              <a:solidFill>
                <a:srgbClr val="FFFFFF"/>
              </a:solidFill>
              <a:prstDash val="solid"/>
              <a:round/>
              <a:headEnd len="sm" w="sm" type="none"/>
              <a:tailEnd len="sm" w="sm" type="none"/>
            </a:ln>
          </a:right>
          <a:top>
            <a:ln cap="flat" cmpd="sng" w="9525">
              <a:solidFill>
                <a:srgbClr val="FFFFFF"/>
              </a:solidFill>
              <a:prstDash val="solid"/>
              <a:round/>
              <a:headEnd len="sm" w="sm" type="none"/>
              <a:tailEnd len="sm" w="sm" type="none"/>
            </a:ln>
          </a:top>
          <a:bottom>
            <a:ln cap="flat" cmpd="sng" w="9525">
              <a:solidFill>
                <a:srgbClr val="FFFFFF"/>
              </a:solidFill>
              <a:prstDash val="solid"/>
              <a:round/>
              <a:headEnd len="sm" w="sm" type="none"/>
              <a:tailEnd len="sm" w="sm" type="none"/>
            </a:ln>
          </a:bottom>
          <a:insideH>
            <a:ln cap="flat" cmpd="sng" w="9525">
              <a:solidFill>
                <a:srgbClr val="FFFFFF"/>
              </a:solidFill>
              <a:prstDash val="solid"/>
              <a:round/>
              <a:headEnd len="sm" w="sm" type="none"/>
              <a:tailEnd len="sm" w="sm" type="none"/>
            </a:ln>
          </a:insideH>
          <a:insideV>
            <a:ln cap="flat" cmpd="sng" w="9525">
              <a:solidFill>
                <a:srgbClr val="FFFFFF"/>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460"/>
        <p:guide pos="300"/>
        <p:guide pos="289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slide" Target="slides/slide118.xml"/><Relationship Id="rId29" Type="http://schemas.openxmlformats.org/officeDocument/2006/relationships/slide" Target="slides/slide22.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font" Target="fonts/Roboto-regular.fntdata"/><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font" Target="fonts/Anton-regular.fntdata"/><Relationship Id="rId4" Type="http://schemas.openxmlformats.org/officeDocument/2006/relationships/tableStyles" Target="tableStyles.xml"/><Relationship Id="rId148" Type="http://schemas.openxmlformats.org/officeDocument/2006/relationships/font" Target="fonts/DMSansMedium-boldItalic.fntdata"/><Relationship Id="rId9" Type="http://schemas.openxmlformats.org/officeDocument/2006/relationships/slide" Target="slides/slide2.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5" Type="http://schemas.openxmlformats.org/officeDocument/2006/relationships/slideMaster" Target="slideMasters/slideMaster1.xml"/><Relationship Id="rId147" Type="http://schemas.openxmlformats.org/officeDocument/2006/relationships/font" Target="fonts/DMSansMedium-italic.fntdata"/><Relationship Id="rId6" Type="http://schemas.openxmlformats.org/officeDocument/2006/relationships/slideMaster" Target="slideMasters/slideMaster2.xml"/><Relationship Id="rId146" Type="http://schemas.openxmlformats.org/officeDocument/2006/relationships/font" Target="fonts/DMSansMedium-bold.fntdata"/><Relationship Id="rId7" Type="http://schemas.openxmlformats.org/officeDocument/2006/relationships/notesMaster" Target="notesMasters/notesMaster1.xml"/><Relationship Id="rId145" Type="http://schemas.openxmlformats.org/officeDocument/2006/relationships/font" Target="fonts/DMSansMedium-regular.fntdata"/><Relationship Id="rId8" Type="http://schemas.openxmlformats.org/officeDocument/2006/relationships/slide" Target="slides/slide1.xml"/><Relationship Id="rId144" Type="http://schemas.openxmlformats.org/officeDocument/2006/relationships/slide" Target="slides/slide137.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165" Type="http://schemas.openxmlformats.org/officeDocument/2006/relationships/font" Target="fonts/DMSans-italic.fntdata"/><Relationship Id="rId69" Type="http://schemas.openxmlformats.org/officeDocument/2006/relationships/slide" Target="slides/slide62.xml"/><Relationship Id="rId164" Type="http://schemas.openxmlformats.org/officeDocument/2006/relationships/font" Target="fonts/DMSans-bold.fntdata"/><Relationship Id="rId163" Type="http://schemas.openxmlformats.org/officeDocument/2006/relationships/font" Target="fonts/DMSans-regular.fntdata"/><Relationship Id="rId162" Type="http://schemas.openxmlformats.org/officeDocument/2006/relationships/font" Target="fonts/HelveticaNeueLight-boldItalic.fntdata"/><Relationship Id="rId166" Type="http://schemas.openxmlformats.org/officeDocument/2006/relationships/font" Target="fonts/DMSans-boldItalic.fntdata"/><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font" Target="fonts/HelveticaNeueLight-italic.fntdata"/><Relationship Id="rId54" Type="http://schemas.openxmlformats.org/officeDocument/2006/relationships/slide" Target="slides/slide47.xml"/><Relationship Id="rId160" Type="http://schemas.openxmlformats.org/officeDocument/2006/relationships/font" Target="fonts/HelveticaNeueLight-bold.fntdata"/><Relationship Id="rId57" Type="http://schemas.openxmlformats.org/officeDocument/2006/relationships/slide" Target="slides/slide50.xml"/><Relationship Id="rId56" Type="http://schemas.openxmlformats.org/officeDocument/2006/relationships/slide" Target="slides/slide49.xml"/><Relationship Id="rId159" Type="http://schemas.openxmlformats.org/officeDocument/2006/relationships/font" Target="fonts/HelveticaNeueLight-regular.fntdata"/><Relationship Id="rId59" Type="http://schemas.openxmlformats.org/officeDocument/2006/relationships/slide" Target="slides/slide52.xml"/><Relationship Id="rId154" Type="http://schemas.openxmlformats.org/officeDocument/2006/relationships/font" Target="fonts/DidactGothic-regular.fntdata"/><Relationship Id="rId58" Type="http://schemas.openxmlformats.org/officeDocument/2006/relationships/slide" Target="slides/slide51.xml"/><Relationship Id="rId153" Type="http://schemas.openxmlformats.org/officeDocument/2006/relationships/font" Target="fonts/Roboto-boldItalic.fntdata"/><Relationship Id="rId152" Type="http://schemas.openxmlformats.org/officeDocument/2006/relationships/font" Target="fonts/Roboto-italic.fntdata"/><Relationship Id="rId151" Type="http://schemas.openxmlformats.org/officeDocument/2006/relationships/font" Target="fonts/Roboto-bold.fntdata"/><Relationship Id="rId158" Type="http://schemas.openxmlformats.org/officeDocument/2006/relationships/font" Target="fonts/HelveticaNeue-boldItalic.fntdata"/><Relationship Id="rId157" Type="http://schemas.openxmlformats.org/officeDocument/2006/relationships/font" Target="fonts/HelveticaNeue-italic.fntdata"/><Relationship Id="rId156" Type="http://schemas.openxmlformats.org/officeDocument/2006/relationships/font" Target="fonts/HelveticaNeue-bold.fntdata"/><Relationship Id="rId155" Type="http://schemas.openxmlformats.org/officeDocument/2006/relationships/font" Target="fonts/HelveticaNeue-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playlist?list=PL_-j_Nxetw-FkGoc8FC8CnNbS18-hdGeu" TargetMode="External"/><Relationship Id="rId3" Type="http://schemas.openxmlformats.org/officeDocument/2006/relationships/hyperlink" Target="https://www.youtube.com/watch?v=kpPw989W8cQ&amp;list=PL_-j_Nxetw-EAzc7gJGeyGomRD7JQUmHM" TargetMode="External"/><Relationship Id="rId4" Type="http://schemas.openxmlformats.org/officeDocument/2006/relationships/hyperlink" Target="https://www.youtube.com/watch?v=tYC_yfXJb88&amp;list=PL_-j_Nxetw-GGSiu_0KAQKktto9-lOtaO" TargetMode="External"/><Relationship Id="rId5" Type="http://schemas.openxmlformats.org/officeDocument/2006/relationships/hyperlink" Target="https://www.youtube.com/watch?v=ua4S23T70KU&amp;list=PL_-j_Nxetw-HUemJyXLr18G5l5t3VU_Eh" TargetMode="External"/><Relationship Id="rId6" Type="http://schemas.openxmlformats.org/officeDocument/2006/relationships/hyperlink" Target="https://www.youtube.com/watch?v=SuXj-ElTjL4&amp;list=PL_-j_Nxetw-E1YOlrXMfvF3TQPa0VJDhE" TargetMode="External"/><Relationship Id="rId7" Type="http://schemas.openxmlformats.org/officeDocument/2006/relationships/hyperlink" Target="https://open.spotify.com/show/6Z4gbxrzelqVU3syDH3JzI" TargetMode="Externa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42fc45a0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42fc45a0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af361a1e41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af361a1e41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1af361a1e41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1af361a1e41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latin typeface="DM Sans"/>
                <a:ea typeface="DM Sans"/>
                <a:cs typeface="DM Sans"/>
                <a:sym typeface="DM Sans"/>
              </a:rPr>
              <a:t>Repaso clase 0</a:t>
            </a:r>
            <a:endParaRPr>
              <a:latin typeface="DM Sans"/>
              <a:ea typeface="DM Sans"/>
              <a:cs typeface="DM Sans"/>
              <a:sym typeface="DM Sans"/>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1af361a1e41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1af361a1e41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latin typeface="DM Sans"/>
                <a:ea typeface="DM Sans"/>
                <a:cs typeface="DM Sans"/>
                <a:sym typeface="DM Sans"/>
              </a:rPr>
              <a:t>Repaso clase 0</a:t>
            </a:r>
            <a:endParaRPr>
              <a:latin typeface="DM Sans"/>
              <a:ea typeface="DM Sans"/>
              <a:cs typeface="DM Sans"/>
              <a:sym typeface="DM Sans"/>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1af361a1e41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1af361a1e41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1af361a1e41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1af361a1e41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1af361a1e41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1af361a1e41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1af361a1e41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1af361a1e41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1af361a1e41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1af361a1e41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1af361a1e41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1af361a1e41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1af361a1e41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1af361a1e41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1af361a1e41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1af361a1e41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af361a1e41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af361a1e41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1af361a1e41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1af361a1e41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1af361a1e41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1af361a1e41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1af361a1e41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1af361a1e41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1af361a1e41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1af361a1e41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1af361a1e41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1af361a1e41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1af361a1e41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1af361a1e41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1af361a1e41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5" name="Google Shape;1135;g1af361a1e41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1af361a1e41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1af361a1e41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1af361a1e41_0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1af361a1e41_0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1af361a1e41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1af361a1e41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af361a1e41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af361a1e41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1af361a1e41_0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1af361a1e41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1af361a1e41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1af361a1e41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1af361a1e41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1af361a1e41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1af361a1e41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1af361a1e41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1af361a1e41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1af361a1e41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1af361a1e41_0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1af361a1e41_0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1af361a1e41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1af361a1e41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1af361a1e41_0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8" name="Google Shape;1228;g1af361a1e41_0_6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50">
                <a:solidFill>
                  <a:schemeClr val="dk1"/>
                </a:solidFill>
                <a:highlight>
                  <a:srgbClr val="E0FF00"/>
                </a:highlight>
                <a:latin typeface="Helvetica Neue"/>
                <a:ea typeface="Helvetica Neue"/>
                <a:cs typeface="Helvetica Neue"/>
                <a:sym typeface="Helvetica Neue"/>
              </a:rPr>
              <a:t>Para profes/tutores:</a:t>
            </a:r>
            <a:r>
              <a:rPr lang="es" sz="1250">
                <a:solidFill>
                  <a:schemeClr val="dk1"/>
                </a:solidFill>
                <a:latin typeface="Helvetica Neue"/>
                <a:ea typeface="Helvetica Neue"/>
                <a:cs typeface="Helvetica Neue"/>
                <a:sym typeface="Helvetica Neue"/>
              </a:rPr>
              <a:t> Si bien las actividades recomendadas no son obligatorias ni reciben corrección, corresponden a ejercicios que aportan a la construcción de las pre entregas y Proyecto Final. Por lo cual les sugerimos que insistan a los estudiantes con que los resuelvan, además, las dificultades con las que se encuentren serán contenido para los Afterclass</a:t>
            </a:r>
            <a:endParaRPr>
              <a:latin typeface="DM Sans"/>
              <a:ea typeface="DM Sans"/>
              <a:cs typeface="DM Sans"/>
              <a:sym typeface="DM Sans"/>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1af361a1e41_0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1af361a1e41_0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g1af361a1e41_0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9" name="Google Shape;1249;g1af361a1e41_0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Cuando el curso cuenta con FAQs corresponde esta slide de “Preguntas”</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af361a1e41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af361a1e41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1af361a1e41_0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1af361a1e41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g1af361a1e41_0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1af361a1e41_0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Portada de Coder Tips</a:t>
            </a:r>
            <a:endParaRPr>
              <a:latin typeface="DM Sans"/>
              <a:ea typeface="DM Sans"/>
              <a:cs typeface="DM Sans"/>
              <a:sym typeface="DM Sans"/>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1af361a1e41_0_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1af361a1e41_0_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Usar para que los estudiantes puedan explorar recursos creados por Coderhouse.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Se puede vincular contenido de los canales oficiales de Coderhouse, tanto Youtube como Spotify.</a:t>
            </a:r>
            <a:br>
              <a:rPr lang="es">
                <a:solidFill>
                  <a:schemeClr val="dk1"/>
                </a:solidFill>
                <a:latin typeface="DM Sans"/>
                <a:ea typeface="DM Sans"/>
                <a:cs typeface="DM Sans"/>
                <a:sym typeface="DM Sans"/>
              </a:rPr>
            </a:b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Por ejemplo:</a:t>
            </a:r>
            <a:endParaRPr>
              <a:solidFill>
                <a:schemeClr val="dk1"/>
              </a:solidFill>
              <a:latin typeface="DM Sans"/>
              <a:ea typeface="DM Sans"/>
              <a:cs typeface="DM Sans"/>
              <a:sym typeface="DM Sans"/>
            </a:endParaRPr>
          </a:p>
          <a:p>
            <a:pPr indent="-298450" lvl="0" marL="457200" rtl="0" algn="l">
              <a:spcBef>
                <a:spcPts val="0"/>
              </a:spcBef>
              <a:spcAft>
                <a:spcPts val="0"/>
              </a:spcAft>
              <a:buSzPts val="1100"/>
              <a:buFont typeface="DM Sans"/>
              <a:buChar char="●"/>
            </a:pPr>
            <a:r>
              <a:rPr lang="es">
                <a:solidFill>
                  <a:srgbClr val="1D1C1D"/>
                </a:solidFill>
                <a:highlight>
                  <a:srgbClr val="F8F8F8"/>
                </a:highlight>
                <a:latin typeface="DM Sans"/>
                <a:ea typeface="DM Sans"/>
                <a:cs typeface="DM Sans"/>
                <a:sym typeface="DM Sans"/>
              </a:rPr>
              <a:t>Marketing Digital: </a:t>
            </a:r>
            <a:r>
              <a:rPr lang="es" u="sng">
                <a:solidFill>
                  <a:schemeClr val="hlink"/>
                </a:solidFill>
                <a:highlight>
                  <a:srgbClr val="F8F8F8"/>
                </a:highlight>
                <a:latin typeface="DM Sans"/>
                <a:ea typeface="DM Sans"/>
                <a:cs typeface="DM Sans"/>
                <a:sym typeface="DM Sans"/>
                <a:hlinkClick r:id="rId2"/>
              </a:rPr>
              <a:t>https://www.youtube.com/playlist?list=PL_-j_Nxetw-FkGoc8FC8CnNbS18-hdGeu</a:t>
            </a:r>
            <a:endParaRPr>
              <a:solidFill>
                <a:schemeClr val="hlink"/>
              </a:solidFill>
              <a:highlight>
                <a:srgbClr val="F8F8F8"/>
              </a:highlight>
              <a:latin typeface="DM Sans"/>
              <a:ea typeface="DM Sans"/>
              <a:cs typeface="DM Sans"/>
              <a:sym typeface="DM Sans"/>
            </a:endParaRPr>
          </a:p>
          <a:p>
            <a:pPr indent="-298450" lvl="0" marL="457200" rtl="0" algn="l">
              <a:lnSpc>
                <a:spcPct val="115000"/>
              </a:lnSpc>
              <a:spcBef>
                <a:spcPts val="0"/>
              </a:spcBef>
              <a:spcAft>
                <a:spcPts val="0"/>
              </a:spcAft>
              <a:buSzPts val="1100"/>
              <a:buFont typeface="DM Sans"/>
              <a:buChar char="●"/>
            </a:pPr>
            <a:r>
              <a:rPr lang="es">
                <a:solidFill>
                  <a:srgbClr val="1D1C1D"/>
                </a:solidFill>
                <a:highlight>
                  <a:srgbClr val="F8F8F8"/>
                </a:highlight>
                <a:latin typeface="DM Sans"/>
                <a:ea typeface="DM Sans"/>
                <a:cs typeface="DM Sans"/>
                <a:sym typeface="DM Sans"/>
              </a:rPr>
              <a:t>Diseño UX/UI: </a:t>
            </a:r>
            <a:r>
              <a:rPr lang="es" u="sng">
                <a:solidFill>
                  <a:schemeClr val="hlink"/>
                </a:solidFill>
                <a:highlight>
                  <a:srgbClr val="F8F8F8"/>
                </a:highlight>
                <a:latin typeface="DM Sans"/>
                <a:ea typeface="DM Sans"/>
                <a:cs typeface="DM Sans"/>
                <a:sym typeface="DM Sans"/>
                <a:hlinkClick r:id="rId3"/>
              </a:rPr>
              <a:t>https://www.youtube.com/watch?v=kpPw989W8cQ&amp;list=PL_-j_Nxetw-EAzc7gJGeyGomRD7JQUmHM</a:t>
            </a:r>
            <a:endParaRPr>
              <a:solidFill>
                <a:schemeClr val="hlink"/>
              </a:solidFill>
              <a:highlight>
                <a:srgbClr val="F8F8F8"/>
              </a:highlight>
              <a:latin typeface="DM Sans"/>
              <a:ea typeface="DM Sans"/>
              <a:cs typeface="DM Sans"/>
              <a:sym typeface="DM Sans"/>
            </a:endParaRPr>
          </a:p>
          <a:p>
            <a:pPr indent="-298450" lvl="0" marL="457200" rtl="0" algn="l">
              <a:lnSpc>
                <a:spcPct val="115000"/>
              </a:lnSpc>
              <a:spcBef>
                <a:spcPts val="0"/>
              </a:spcBef>
              <a:spcAft>
                <a:spcPts val="0"/>
              </a:spcAft>
              <a:buSzPts val="1100"/>
              <a:buFont typeface="DM Sans"/>
              <a:buChar char="●"/>
            </a:pPr>
            <a:r>
              <a:rPr lang="es">
                <a:solidFill>
                  <a:srgbClr val="1D1C1D"/>
                </a:solidFill>
                <a:highlight>
                  <a:srgbClr val="F8F8F8"/>
                </a:highlight>
                <a:latin typeface="DM Sans"/>
                <a:ea typeface="DM Sans"/>
                <a:cs typeface="DM Sans"/>
                <a:sym typeface="DM Sans"/>
              </a:rPr>
              <a:t>Programación: </a:t>
            </a:r>
            <a:r>
              <a:rPr lang="es" u="sng">
                <a:solidFill>
                  <a:schemeClr val="hlink"/>
                </a:solidFill>
                <a:highlight>
                  <a:srgbClr val="F8F8F8"/>
                </a:highlight>
                <a:latin typeface="DM Sans"/>
                <a:ea typeface="DM Sans"/>
                <a:cs typeface="DM Sans"/>
                <a:sym typeface="DM Sans"/>
                <a:hlinkClick r:id="rId4"/>
              </a:rPr>
              <a:t>https://www.youtube.com/watch?v=tYC_yfXJb88&amp;list=PL_-j_Nxetw-GGSiu_0KAQKktto9-lOtaO</a:t>
            </a:r>
            <a:endParaRPr>
              <a:solidFill>
                <a:schemeClr val="hlink"/>
              </a:solidFill>
              <a:highlight>
                <a:srgbClr val="F8F8F8"/>
              </a:highlight>
              <a:latin typeface="DM Sans"/>
              <a:ea typeface="DM Sans"/>
              <a:cs typeface="DM Sans"/>
              <a:sym typeface="DM Sans"/>
            </a:endParaRPr>
          </a:p>
          <a:p>
            <a:pPr indent="-298450" lvl="0" marL="457200" rtl="0" algn="l">
              <a:lnSpc>
                <a:spcPct val="115000"/>
              </a:lnSpc>
              <a:spcBef>
                <a:spcPts val="0"/>
              </a:spcBef>
              <a:spcAft>
                <a:spcPts val="0"/>
              </a:spcAft>
              <a:buSzPts val="1100"/>
              <a:buFont typeface="DM Sans"/>
              <a:buChar char="●"/>
            </a:pPr>
            <a:r>
              <a:rPr lang="es">
                <a:solidFill>
                  <a:srgbClr val="1D1C1D"/>
                </a:solidFill>
                <a:highlight>
                  <a:srgbClr val="F8F8F8"/>
                </a:highlight>
                <a:latin typeface="DM Sans"/>
                <a:ea typeface="DM Sans"/>
                <a:cs typeface="DM Sans"/>
                <a:sym typeface="DM Sans"/>
              </a:rPr>
              <a:t>Desarrollo freelance: </a:t>
            </a:r>
            <a:r>
              <a:rPr lang="es" u="sng">
                <a:solidFill>
                  <a:schemeClr val="hlink"/>
                </a:solidFill>
                <a:highlight>
                  <a:srgbClr val="F8F8F8"/>
                </a:highlight>
                <a:latin typeface="DM Sans"/>
                <a:ea typeface="DM Sans"/>
                <a:cs typeface="DM Sans"/>
                <a:sym typeface="DM Sans"/>
                <a:hlinkClick r:id="rId5"/>
              </a:rPr>
              <a:t>https://www.youtube.com/watch?v=ua4S23T70KU&amp;list=PL_-j_Nxetw-HUemJyXLr18G5l5t3VU_Eh</a:t>
            </a:r>
            <a:endParaRPr>
              <a:solidFill>
                <a:schemeClr val="hlink"/>
              </a:solidFill>
              <a:highlight>
                <a:srgbClr val="F8F8F8"/>
              </a:highlight>
              <a:latin typeface="DM Sans"/>
              <a:ea typeface="DM Sans"/>
              <a:cs typeface="DM Sans"/>
              <a:sym typeface="DM Sans"/>
            </a:endParaRPr>
          </a:p>
          <a:p>
            <a:pPr indent="-298450" lvl="0" marL="457200" rtl="0" algn="l">
              <a:lnSpc>
                <a:spcPct val="115000"/>
              </a:lnSpc>
              <a:spcBef>
                <a:spcPts val="0"/>
              </a:spcBef>
              <a:spcAft>
                <a:spcPts val="0"/>
              </a:spcAft>
              <a:buSzPts val="1100"/>
              <a:buFont typeface="DM Sans"/>
              <a:buChar char="●"/>
            </a:pPr>
            <a:r>
              <a:rPr lang="es">
                <a:solidFill>
                  <a:srgbClr val="1D1C1D"/>
                </a:solidFill>
                <a:highlight>
                  <a:srgbClr val="F8F8F8"/>
                </a:highlight>
                <a:latin typeface="DM Sans"/>
                <a:ea typeface="DM Sans"/>
                <a:cs typeface="DM Sans"/>
                <a:sym typeface="DM Sans"/>
              </a:rPr>
              <a:t>Desarrollo profesional: </a:t>
            </a:r>
            <a:r>
              <a:rPr lang="es" u="sng">
                <a:solidFill>
                  <a:schemeClr val="hlink"/>
                </a:solidFill>
                <a:highlight>
                  <a:srgbClr val="F8F8F8"/>
                </a:highlight>
                <a:latin typeface="DM Sans"/>
                <a:ea typeface="DM Sans"/>
                <a:cs typeface="DM Sans"/>
                <a:sym typeface="DM Sans"/>
                <a:hlinkClick r:id="rId6"/>
              </a:rPr>
              <a:t>https://www.youtube.com/watch?v=SuXj-ElTjL4&amp;list=PL_-j_Nxetw-E1YOlrXMfvF3TQPa0VJDhE</a:t>
            </a:r>
            <a:endParaRPr>
              <a:solidFill>
                <a:schemeClr val="dk1"/>
              </a:solidFill>
              <a:latin typeface="DM Sans"/>
              <a:ea typeface="DM Sans"/>
              <a:cs typeface="DM Sans"/>
              <a:sym typeface="DM Sans"/>
            </a:endParaRPr>
          </a:p>
          <a:p>
            <a:pPr indent="-298450" lvl="0" marL="457200" rtl="0" algn="l">
              <a:spcBef>
                <a:spcPts val="0"/>
              </a:spcBef>
              <a:spcAft>
                <a:spcPts val="0"/>
              </a:spcAft>
              <a:buSzPts val="1100"/>
              <a:buFont typeface="DM Sans"/>
              <a:buChar char="●"/>
            </a:pPr>
            <a:r>
              <a:rPr lang="es">
                <a:solidFill>
                  <a:schemeClr val="dk1"/>
                </a:solidFill>
                <a:latin typeface="DM Sans"/>
                <a:ea typeface="DM Sans"/>
                <a:cs typeface="DM Sans"/>
                <a:sym typeface="DM Sans"/>
              </a:rPr>
              <a:t>Canal de Spotify de Coder: </a:t>
            </a:r>
            <a:r>
              <a:rPr lang="es" u="sng">
                <a:solidFill>
                  <a:schemeClr val="hlink"/>
                </a:solidFill>
                <a:latin typeface="DM Sans"/>
                <a:ea typeface="DM Sans"/>
                <a:cs typeface="DM Sans"/>
                <a:sym typeface="DM Sans"/>
                <a:hlinkClick r:id="rId7"/>
              </a:rPr>
              <a:t>https://open.spotify.com/show/6Z4gbxrzelqVU3syDH3JzI</a:t>
            </a:r>
            <a:endParaRPr>
              <a:latin typeface="DM Sans"/>
              <a:ea typeface="DM Sans"/>
              <a:cs typeface="DM Sans"/>
              <a:sym typeface="DM Sans"/>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1af361a1e41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1af361a1e41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Portada de Material Ampliado</a:t>
            </a:r>
            <a:endParaRPr>
              <a:latin typeface="DM Sans"/>
              <a:ea typeface="DM Sans"/>
              <a:cs typeface="DM Sans"/>
              <a:sym typeface="DM Sans"/>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1af361a1e41_0_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1af361a1e41_0_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Enviar el contenido a integrar a </a:t>
            </a:r>
            <a:r>
              <a:rPr lang="es" u="sng">
                <a:solidFill>
                  <a:schemeClr val="hlink"/>
                </a:solidFill>
                <a:latin typeface="DM Sans"/>
                <a:ea typeface="DM Sans"/>
                <a:cs typeface="DM Sans"/>
                <a:sym typeface="DM Sans"/>
                <a:hlinkClick r:id="rId2"/>
              </a:rPr>
              <a:t>contenidos@coderhouse.com</a:t>
            </a:r>
            <a:r>
              <a:rPr lang="es">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accent1"/>
                </a:solidFill>
                <a:latin typeface="DM Sans"/>
                <a:ea typeface="DM Sans"/>
                <a:cs typeface="DM Sans"/>
                <a:sym typeface="DM Sans"/>
              </a:rPr>
              <a:t>El material recomendado es únicamente a modo de sugerencia.</a:t>
            </a:r>
            <a:br>
              <a:rPr b="1" lang="es">
                <a:solidFill>
                  <a:schemeClr val="accent1"/>
                </a:solidFill>
                <a:latin typeface="DM Sans"/>
                <a:ea typeface="DM Sans"/>
                <a:cs typeface="DM Sans"/>
                <a:sym typeface="DM Sans"/>
              </a:rPr>
            </a:br>
            <a:r>
              <a:rPr b="1" lang="es">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g1af361a1e41_0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7" name="Google Shape;1297;g1af361a1e41_0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1af361a1e41_0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1af361a1e41_0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g1af361a1e41_0_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1af361a1e41_0_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af361a1e41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af361a1e41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af361a1e41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af361a1e41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af361a1e41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af361a1e41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af361a1e41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af361a1e41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af361a1e41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af361a1e41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af361a1e41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af361a1e41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af361a1e41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af361a1e41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af361a1e41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af361a1e41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af361a1e41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af361a1e41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Sólo se muestra la primera clase.</a:t>
            </a:r>
            <a:br>
              <a:rPr lang="es">
                <a:solidFill>
                  <a:schemeClr val="dk1"/>
                </a:solidFill>
                <a:latin typeface="DM Sans"/>
                <a:ea typeface="DM Sans"/>
                <a:cs typeface="DM Sans"/>
                <a:sym typeface="DM Sans"/>
              </a:rPr>
            </a:b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Sugerencias:</a:t>
            </a:r>
            <a:endParaRPr b="1">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No solicitar más de un desafío entregable por clase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se utiliza una Actividad en clase, si bien no se entregan, que demuestre una finalidad. Por ejemplo, puede utilizarse para solicitar algo puntual de tarea: “Para la próxima clase traer anotado…” o ser la práctica necesaria para otro entregable vinculado con el Proyecto.</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af361a1e41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af361a1e41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Primera clase.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af361a1e41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af361a1e41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Primera clase.</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af361a1e41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af361a1e41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Primera clase.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af361a1e41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af361a1e41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Primera clase.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af361a1e41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af361a1e41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Primera clase.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3fa378543b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g13fa378543b_2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3fa378543b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g13fa378543b_2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es">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af361a1e4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af361a1e4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latin typeface="DM Sans"/>
                <a:ea typeface="DM Sans"/>
                <a:cs typeface="DM Sans"/>
                <a:sym typeface="DM Sans"/>
              </a:rPr>
              <a:t>Se presenta en la primera clase. </a:t>
            </a:r>
            <a:r>
              <a:rPr lang="es">
                <a:solidFill>
                  <a:schemeClr val="dk1"/>
                </a:solidFill>
                <a:highlight>
                  <a:schemeClr val="accent3"/>
                </a:highlight>
                <a:latin typeface="DM Sans"/>
                <a:ea typeface="DM Sans"/>
                <a:cs typeface="DM Sans"/>
                <a:sym typeface="DM Sans"/>
              </a:rPr>
              <a:t>Colocar el número de comisión correspondiente</a:t>
            </a:r>
            <a:r>
              <a:rPr lang="es">
                <a:solidFill>
                  <a:schemeClr val="dk1"/>
                </a:solidFill>
                <a:latin typeface="DM Sans"/>
                <a:ea typeface="DM Sans"/>
                <a:cs typeface="DM Sans"/>
                <a:sym typeface="DM Sans"/>
              </a:rPr>
              <a:t>. </a:t>
            </a:r>
            <a:r>
              <a:rPr lang="es">
                <a:latin typeface="DM Sans"/>
                <a:ea typeface="DM Sans"/>
                <a:cs typeface="DM Sans"/>
                <a:sym typeface="DM Sans"/>
              </a:rPr>
              <a:t>Se debe editar y completar con los nombres del equipo a cargo. Se sugiere linkearlos a los perfiles de Linkedin (quienes quieran).</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a:t>
            </a:r>
            <a:r>
              <a:rPr b="1" lang="es">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b="1" lang="es">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b="1" lang="es">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b="1" lang="es">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3fa378543b_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g13fa378543b_2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citas.</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3fa378543b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g13fa378543b_2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3fa378543b_2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g13fa378543b_2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3fa378543b_2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g13fa378543b_2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af361a1e4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af361a1e4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(Sólo la primera clase)</a:t>
            </a:r>
            <a:br>
              <a:rPr b="1" lang="es">
                <a:solidFill>
                  <a:schemeClr val="dk1"/>
                </a:solidFill>
                <a:latin typeface="DM Sans"/>
                <a:ea typeface="DM Sans"/>
                <a:cs typeface="DM Sans"/>
                <a:sym typeface="DM Sans"/>
              </a:rPr>
            </a:br>
            <a:r>
              <a:rPr b="1" lang="es">
                <a:solidFill>
                  <a:schemeClr val="dk1"/>
                </a:solidFill>
                <a:latin typeface="DM Sans"/>
                <a:ea typeface="DM Sans"/>
                <a:cs typeface="DM Sans"/>
                <a:sym typeface="DM Sans"/>
              </a:rPr>
              <a:t>Presentación de Estudiantes</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Soporte: Encuesta de Zoom</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¿Como crear encuestas de zoom? Disponible en </a:t>
            </a:r>
            <a:r>
              <a:rPr lang="es" u="sng">
                <a:solidFill>
                  <a:schemeClr val="hlink"/>
                </a:solidFill>
                <a:latin typeface="DM Sans"/>
                <a:ea typeface="DM Sans"/>
                <a:cs typeface="DM Sans"/>
                <a:sym typeface="DM Sans"/>
                <a:hlinkClick r:id="rId2"/>
              </a:rPr>
              <a:t>este video.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Consigna:</a:t>
            </a:r>
            <a:r>
              <a:rPr lang="es">
                <a:solidFill>
                  <a:schemeClr val="dk1"/>
                </a:solidFill>
                <a:latin typeface="DM Sans"/>
                <a:ea typeface="DM Sans"/>
                <a:cs typeface="DM Sans"/>
                <a:sym typeface="DM Sans"/>
              </a:rPr>
              <a:t> Presentación de los estudiantes. Generar </a:t>
            </a:r>
            <a:r>
              <a:rPr lang="es" u="sng">
                <a:solidFill>
                  <a:schemeClr val="dk1"/>
                </a:solidFill>
                <a:latin typeface="DM Sans"/>
                <a:ea typeface="DM Sans"/>
                <a:cs typeface="DM Sans"/>
                <a:sym typeface="DM Sans"/>
              </a:rPr>
              <a:t>una encuesta de zoom para cada punto</a:t>
            </a:r>
            <a:r>
              <a:rPr lang="es">
                <a:solidFill>
                  <a:schemeClr val="dk1"/>
                </a:solidFill>
                <a:latin typeface="DM Sans"/>
                <a:ea typeface="DM Sans"/>
                <a:cs typeface="DM Sans"/>
                <a:sym typeface="DM Sans"/>
              </a:rPr>
              <a:t> (3 en total) con los siguientes ítems y opciones.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PAÍS </a:t>
            </a:r>
            <a:r>
              <a:rPr lang="es">
                <a:solidFill>
                  <a:schemeClr val="dk1"/>
                </a:solidFill>
                <a:latin typeface="DM Sans"/>
                <a:ea typeface="DM Sans"/>
                <a:cs typeface="DM Sans"/>
                <a:sym typeface="DM Sans"/>
              </a:rPr>
              <a:t>/ Opciones: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Argentina</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Uruguay</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Chile</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Colombia</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Perú</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Otro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CONOCIMIENTOS PREVIOS DE </a:t>
            </a:r>
            <a:r>
              <a:rPr b="1" i="1" lang="es">
                <a:solidFill>
                  <a:schemeClr val="dk1"/>
                </a:solidFill>
                <a:latin typeface="DM Sans"/>
                <a:ea typeface="DM Sans"/>
                <a:cs typeface="DM Sans"/>
                <a:sym typeface="DM Sans"/>
              </a:rPr>
              <a:t>(TEMA RELACIONADO)</a:t>
            </a:r>
            <a:r>
              <a:rPr b="1" lang="es">
                <a:solidFill>
                  <a:schemeClr val="dk1"/>
                </a:solidFill>
                <a:latin typeface="DM Sans"/>
                <a:ea typeface="DM Sans"/>
                <a:cs typeface="DM Sans"/>
                <a:sym typeface="DM Sans"/>
              </a:rPr>
              <a:t> /</a:t>
            </a:r>
            <a:r>
              <a:rPr lang="es">
                <a:solidFill>
                  <a:schemeClr val="dk1"/>
                </a:solidFill>
                <a:latin typeface="DM Sans"/>
                <a:ea typeface="DM Sans"/>
                <a:cs typeface="DM Sans"/>
                <a:sym typeface="DM Sans"/>
              </a:rPr>
              <a:t> Opciones: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Nulo conocimiento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Poco conocimiento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Bastante conocimiento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Otro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¿POR QUÉ ELEGISTE EL CURSO? / </a:t>
            </a:r>
            <a:r>
              <a:rPr lang="es">
                <a:solidFill>
                  <a:schemeClr val="dk1"/>
                </a:solidFill>
                <a:latin typeface="DM Sans"/>
                <a:ea typeface="DM Sans"/>
                <a:cs typeface="DM Sans"/>
                <a:sym typeface="DM Sans"/>
              </a:rPr>
              <a:t>Opciones: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Soy curioso/a y siempre quiero aprender más.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Quiero emprender o mejorar mi camino Freelance.</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Quiero perfeccionar o desenvolverme de forma profesional o laboral.</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Otro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9" name="Google Shape;469;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3fa378543b_2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g13fa378543b_2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3fa378543b_2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g13fa378543b_2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Explicar la correlación entre esta slide y la que sólo tiene la estructura html</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video. Usar videos en buena calidad, con audio en español (deseable) o subtítulos (mínimo requerido). Haciendo click derecho, Opciones de video… puede configurarse el momento del video que se reproduce (por ejemplo, para elegir fragmentos de charlas largas).</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8" name="Google Shape;498;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El docente deberá evaluar si es necesario o no explicar estos conceptos. Posiblemente se omita, o se define muy brevemente</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 name="Google Shape;519;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3fa378543b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 name="Google Shape;527;g13fa378543b_3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 name="Google Shape;534;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3fa378543b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g13fa378543b_3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af361a1e4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af361a1e4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highlight>
                  <a:schemeClr val="accent4"/>
                </a:highlight>
                <a:latin typeface="DM Sans"/>
                <a:ea typeface="DM Sans"/>
                <a:cs typeface="DM Sans"/>
                <a:sym typeface="DM Sans"/>
              </a:rPr>
              <a:t>LOS VIDEOS DE ONBOARDING ESTÁN DISPONIBLES EN EL ESPACIO DE LA CLASE 0</a:t>
            </a:r>
            <a:endParaRPr>
              <a:highlight>
                <a:schemeClr val="accent4"/>
              </a:highlight>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3fa378543b_3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2" name="Google Shape;552;g13fa378543b_3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Helvetica Neue"/>
                <a:ea typeface="Helvetica Neue"/>
                <a:cs typeface="Helvetica Neue"/>
                <a:sym typeface="Helvetica Neue"/>
              </a:rPr>
              <a:t>Cuando la petición llega al servidor, el mismo resuelve: </a:t>
            </a:r>
            <a:r>
              <a:rPr b="1" lang="es" sz="1200">
                <a:solidFill>
                  <a:schemeClr val="dk1"/>
                </a:solidFill>
                <a:latin typeface="Helvetica Neue"/>
                <a:ea typeface="Helvetica Neue"/>
                <a:cs typeface="Helvetica Neue"/>
                <a:sym typeface="Helvetica Neue"/>
              </a:rPr>
              <a:t>1) si el sitio efectivamente está en ese servidor; 2) qué directorio (o carpeta) corresponde con ese sitio web; 3) qué archivo estás pidiendo (si no pedís ninguno, siempre se busca uno por defecto), y 4) qué tecnologías conforman esos archivos. </a:t>
            </a:r>
            <a:endParaRPr>
              <a:solidFill>
                <a:schemeClr val="dk1"/>
              </a:solidFill>
              <a:latin typeface="Helvetica Neue"/>
              <a:ea typeface="Helvetica Neue"/>
              <a:cs typeface="Helvetica Neue"/>
              <a:sym typeface="Helvetica Neue"/>
            </a:endParaRPr>
          </a:p>
          <a:p>
            <a:pPr indent="0" lvl="0" marL="0" rtl="0" algn="l">
              <a:lnSpc>
                <a:spcPct val="100000"/>
              </a:lnSpc>
              <a:spcBef>
                <a:spcPts val="110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8" name="Google Shape;558;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3fa378543b_3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g13fa378543b_3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13fa378543b_3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5" name="Google Shape;575;g13fa378543b_3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050">
                <a:solidFill>
                  <a:schemeClr val="dk1"/>
                </a:solidFill>
                <a:highlight>
                  <a:srgbClr val="FFFFFF"/>
                </a:highlight>
                <a:latin typeface="Roboto"/>
                <a:ea typeface="Roboto"/>
                <a:cs typeface="Roboto"/>
                <a:sym typeface="Roboto"/>
              </a:rPr>
              <a:t>El principal a utilizar debería ser VSC, ya que es gratuito, multiplataforma y el estandar para iniciar.</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3fa378543b_3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4" name="Google Shape;584;g13fa378543b_3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3fa378543b_3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2" name="Google Shape;592;g13fa378543b_3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191e8b75b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0" name="Google Shape;600;g191e8b75b9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91e8b75b9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5" name="Google Shape;605;g191e8b75b9f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191e8b75b9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2" name="Google Shape;612;g191e8b75b9f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chemeClr val="dk1"/>
                </a:solidFill>
                <a:latin typeface="DM Sans"/>
                <a:ea typeface="DM Sans"/>
                <a:cs typeface="DM Sans"/>
                <a:sym typeface="DM Sans"/>
              </a:rPr>
              <a:t>La información de las siguientes slides es un recordatorio de la clase 0 de este curso. Es recomendable, en el caso de que haya dudas, invitar a los alumnos a que vuelvan a verla. </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91e8b75b9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8" name="Google Shape;618;g191e8b75b9f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af361a1e4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af361a1e4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191e8b75b9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4" name="Google Shape;624;g191e8b75b9f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0" name="Google Shape;630;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5" name="Google Shape;635;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Mostrar por lo menos los 3 pasos para la instalación de la herramienta, que se describen en la próxima slide.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3fa378543b_3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0" name="Google Shape;640;g13fa378543b_3_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050">
                <a:solidFill>
                  <a:srgbClr val="333333"/>
                </a:solidFill>
                <a:highlight>
                  <a:srgbClr val="EAFF6A"/>
                </a:highlight>
                <a:latin typeface="Roboto"/>
                <a:ea typeface="Roboto"/>
                <a:cs typeface="Roboto"/>
                <a:sym typeface="Roboto"/>
              </a:rPr>
              <a:t>Explicar cómo loguearse en Moqups con la cuenta de google y navegar la interfaz</a:t>
            </a:r>
            <a:endParaRPr>
              <a:highlight>
                <a:srgbClr val="EAFF6A"/>
              </a:highlight>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3fa378543b_3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5" name="Google Shape;655;g13fa378543b_3_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050">
                <a:solidFill>
                  <a:schemeClr val="dk1"/>
                </a:solidFill>
                <a:highlight>
                  <a:srgbClr val="FFFFFF"/>
                </a:highlight>
                <a:latin typeface="Roboto"/>
                <a:ea typeface="Roboto"/>
                <a:cs typeface="Roboto"/>
                <a:sym typeface="Roboto"/>
              </a:rPr>
              <a:t>Hacer énfasis en cómo compartir el proyecto para que pueda ser corregido (paso 5)</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3" name="Google Shape;663;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13fa378543b_3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9" name="Google Shape;669;g13fa378543b_3_4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Mostrar por lo menos los 3 pasos para la instalación de la herramienta, que se describen en la próxima slide.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3fa378543b_3_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4" name="Google Shape;674;g13fa378543b_3_6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slides de texto con gráfico de etapas/pasos.</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13fa378543b_3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9" name="Google Shape;689;g13fa378543b_3_7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Mostrar cómo crear un archivo en Sublime Text.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14e890e9399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9" name="Google Shape;699;g14e890e9399_1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slides de texto con gráfico de etapas/pasos.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af361a1e41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af361a1e4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14e890e9399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1" name="Google Shape;711;g14e890e9399_1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slides de texto con gráfico de etapas/pasos.</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13fa378543b_3_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8" name="Google Shape;718;g13fa378543b_3_7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Este momento implica mostrar el código directo desde el programa.</a:t>
            </a:r>
            <a:br>
              <a:rPr lang="es">
                <a:solidFill>
                  <a:schemeClr val="dk1"/>
                </a:solidFill>
              </a:rPr>
            </a:br>
            <a:r>
              <a:rPr lang="es">
                <a:solidFill>
                  <a:schemeClr val="dk1"/>
                </a:solidFill>
              </a:rPr>
              <a:t>Momento de consolidación de aprendizajes: </a:t>
            </a:r>
            <a:r>
              <a:rPr lang="es" sz="1000">
                <a:solidFill>
                  <a:schemeClr val="dk1"/>
                </a:solidFill>
                <a:highlight>
                  <a:schemeClr val="lt1"/>
                </a:highlight>
                <a:latin typeface="Roboto"/>
                <a:ea typeface="Roboto"/>
                <a:cs typeface="Roboto"/>
                <a:sym typeface="Roboto"/>
              </a:rPr>
              <a:t>conociendo y creando archivo sublime + prototipo</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p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8" name="Google Shape;728;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8" name="Google Shape;738;p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p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3" name="Google Shape;743;p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0" name="Google Shape;750;p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1af361a1e4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6" name="Google Shape;756;g1af361a1e41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1af361a1e41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1af361a1e41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es">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1af361a1e41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1af361a1e41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14300" marR="114300" rtl="0" algn="l">
              <a:lnSpc>
                <a:spcPct val="142857"/>
              </a:lnSpc>
              <a:spcBef>
                <a:spcPts val="500"/>
              </a:spcBef>
              <a:spcAft>
                <a:spcPts val="0"/>
              </a:spcAft>
              <a:buClr>
                <a:schemeClr val="dk1"/>
              </a:buClr>
              <a:buSzPts val="1100"/>
              <a:buFont typeface="Arial"/>
              <a:buNone/>
            </a:pPr>
            <a:r>
              <a:rPr lang="es" sz="1050">
                <a:solidFill>
                  <a:schemeClr val="dk1"/>
                </a:solidFill>
                <a:highlight>
                  <a:srgbClr val="FFFFFF"/>
                </a:highlight>
                <a:latin typeface="Roboto"/>
                <a:ea typeface="Roboto"/>
                <a:cs typeface="Roboto"/>
                <a:sym typeface="Roboto"/>
              </a:rPr>
              <a:t>“...Pero antes de avanzar con los temas nuevos que nos permitan alcanzar estos objetivos, asegurémonos de tener en claro los conceptos básicos de la clase anterior. Veamos los puntos clave en el glosario..."</a:t>
            </a:r>
            <a:endParaRPr sz="105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1af361a1e41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1af361a1e41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af361a1e4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af361a1e4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1af361a1e41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1af361a1e41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14300" marR="114300" rtl="0" algn="l">
              <a:lnSpc>
                <a:spcPct val="142857"/>
              </a:lnSpc>
              <a:spcBef>
                <a:spcPts val="500"/>
              </a:spcBef>
              <a:spcAft>
                <a:spcPts val="0"/>
              </a:spcAft>
              <a:buClr>
                <a:schemeClr val="dk1"/>
              </a:buClr>
              <a:buSzPts val="1100"/>
              <a:buFont typeface="Arial"/>
              <a:buNone/>
            </a:pPr>
            <a:r>
              <a:rPr lang="es" sz="1050">
                <a:solidFill>
                  <a:schemeClr val="dk1"/>
                </a:solidFill>
                <a:highlight>
                  <a:srgbClr val="FFFFFF"/>
                </a:highlight>
                <a:latin typeface="Roboto"/>
                <a:ea typeface="Roboto"/>
                <a:cs typeface="Roboto"/>
                <a:sym typeface="Roboto"/>
              </a:rPr>
              <a:t>...Pero antes de avanzar con los temas nuevos que nos permitan alcanzar estos objetivos, asegurémonos de tener en claro los conceptos básicos de la clase anterior. Veamos los puntos clave en el glosario..."</a:t>
            </a:r>
            <a:endParaRPr sz="1050">
              <a:solidFill>
                <a:schemeClr val="dk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1af361a1e41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1af361a1e41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050">
                <a:solidFill>
                  <a:schemeClr val="dk1"/>
                </a:solidFill>
                <a:highlight>
                  <a:srgbClr val="FFFFFF"/>
                </a:highlight>
                <a:latin typeface="Roboto"/>
                <a:ea typeface="Roboto"/>
                <a:cs typeface="Roboto"/>
                <a:sym typeface="Roboto"/>
              </a:rPr>
              <a:t>Y para tener una idea más desarrollada, podemos ver el mapa de conceptos que abarcaremos hoy</a:t>
            </a:r>
            <a:endParaRPr>
              <a:solidFill>
                <a:schemeClr val="dk1"/>
              </a:solidFill>
              <a:latin typeface="DM Sans"/>
              <a:ea typeface="DM Sans"/>
              <a:cs typeface="DM Sans"/>
              <a:sym typeface="DM San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1af361a1e41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1af361a1e41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1af361a1e41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1af361a1e41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1af361a1e41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1af361a1e41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latin typeface="DM Sans"/>
                <a:ea typeface="DM Sans"/>
                <a:cs typeface="DM Sans"/>
                <a:sym typeface="DM Sans"/>
              </a:rPr>
              <a:t>Un sketch es un dibujo rápido o bosquejo de guía general que no tiene por qué tener muchos detalles y que reproduce un concepto, idea o generalidad de un proyecto de una manera muy sencilla. Por generalidad se realiza a mano con lápiz y borrador por su facilidad en el momento de plasmar una base o punto de partida.</a:t>
            </a:r>
            <a:endParaRPr>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1af361a1e41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1af361a1e41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1af361a1e41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1af361a1e41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200">
                <a:solidFill>
                  <a:schemeClr val="dk1"/>
                </a:solidFill>
                <a:latin typeface="Helvetica Neue"/>
                <a:ea typeface="Helvetica Neue"/>
                <a:cs typeface="Helvetica Neue"/>
                <a:sym typeface="Helvetica Neue"/>
              </a:rPr>
              <a:t>Es una representación estática en baja calidad de un diseño. Considere a los Wireframes como la columna vertebral de su diseño donde tendrá una representación de cada parte importante del producto final.</a:t>
            </a:r>
            <a:endParaRPr sz="12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1af361a1e41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1af361a1e41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1af361a1e41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1af361a1e41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Helvetica Neue"/>
              <a:buChar char="●"/>
            </a:pPr>
            <a:r>
              <a:rPr lang="es" sz="1200">
                <a:solidFill>
                  <a:schemeClr val="dk1"/>
                </a:solidFill>
                <a:latin typeface="Helvetica Neue"/>
                <a:ea typeface="Helvetica Neue"/>
                <a:cs typeface="Helvetica Neue"/>
                <a:sym typeface="Helvetica Neue"/>
              </a:rPr>
              <a:t>Representa la estructura de la información, visualiza el contenido y demuestra las funcionalidades básicas de una manera estática.</a:t>
            </a:r>
            <a:endParaRPr sz="1200">
              <a:solidFill>
                <a:schemeClr val="dk1"/>
              </a:solidFill>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Helvetica Neue"/>
              <a:buChar char="●"/>
            </a:pPr>
            <a:r>
              <a:rPr lang="es" sz="1200">
                <a:solidFill>
                  <a:schemeClr val="dk1"/>
                </a:solidFill>
                <a:latin typeface="Helvetica Neue"/>
                <a:ea typeface="Helvetica Neue"/>
                <a:cs typeface="Helvetica Neue"/>
                <a:sym typeface="Helvetica Neue"/>
              </a:rPr>
              <a:t>Permite revisar la parte visual real del proyecto.</a:t>
            </a:r>
            <a:endParaRPr>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1af361a1e41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1af361a1e41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200">
                <a:solidFill>
                  <a:schemeClr val="dk1"/>
                </a:solidFill>
                <a:latin typeface="Helvetica Neue"/>
                <a:ea typeface="Helvetica Neue"/>
                <a:cs typeface="Helvetica Neue"/>
                <a:sym typeface="Helvetica Neue"/>
              </a:rPr>
              <a:t>Simula la interacción interfaz-usuario y debe permitir que el usuario:</a:t>
            </a:r>
            <a:endParaRPr sz="1200">
              <a:solidFill>
                <a:schemeClr val="dk1"/>
              </a:solidFill>
              <a:latin typeface="Helvetica Neue"/>
              <a:ea typeface="Helvetica Neue"/>
              <a:cs typeface="Helvetica Neue"/>
              <a:sym typeface="Helvetica Neue"/>
            </a:endParaRPr>
          </a:p>
          <a:p>
            <a:pPr indent="-304800" lvl="0" marL="457200" rtl="0" algn="l">
              <a:lnSpc>
                <a:spcPct val="115000"/>
              </a:lnSpc>
              <a:spcBef>
                <a:spcPts val="1100"/>
              </a:spcBef>
              <a:spcAft>
                <a:spcPts val="0"/>
              </a:spcAft>
              <a:buClr>
                <a:schemeClr val="dk1"/>
              </a:buClr>
              <a:buSzPts val="1200"/>
              <a:buFont typeface="Helvetica Neue"/>
              <a:buChar char="●"/>
            </a:pPr>
            <a:r>
              <a:rPr lang="es" sz="1200">
                <a:solidFill>
                  <a:schemeClr val="dk1"/>
                </a:solidFill>
                <a:latin typeface="Helvetica Neue"/>
                <a:ea typeface="Helvetica Neue"/>
                <a:cs typeface="Helvetica Neue"/>
                <a:sym typeface="Helvetica Neue"/>
              </a:rPr>
              <a:t>Experimente interactuando con la interfaz y contenido del proyecto.</a:t>
            </a:r>
            <a:endParaRPr sz="1200">
              <a:solidFill>
                <a:schemeClr val="dk1"/>
              </a:solidFill>
              <a:latin typeface="Helvetica Neue"/>
              <a:ea typeface="Helvetica Neue"/>
              <a:cs typeface="Helvetica Neue"/>
              <a:sym typeface="Helvetica Neue"/>
            </a:endParaRPr>
          </a:p>
          <a:p>
            <a:pPr indent="-304800" lvl="0" marL="457200" rtl="0" algn="l">
              <a:lnSpc>
                <a:spcPct val="150000"/>
              </a:lnSpc>
              <a:spcBef>
                <a:spcPts val="0"/>
              </a:spcBef>
              <a:spcAft>
                <a:spcPts val="0"/>
              </a:spcAft>
              <a:buClr>
                <a:schemeClr val="dk1"/>
              </a:buClr>
              <a:buSzPts val="1200"/>
              <a:buFont typeface="Helvetica Neue"/>
              <a:buChar char="●"/>
            </a:pPr>
            <a:r>
              <a:rPr lang="es" sz="1200">
                <a:solidFill>
                  <a:schemeClr val="dk1"/>
                </a:solidFill>
                <a:latin typeface="Helvetica Neue"/>
                <a:ea typeface="Helvetica Neue"/>
                <a:cs typeface="Helvetica Neue"/>
                <a:sym typeface="Helvetica Neue"/>
              </a:rPr>
              <a:t>Pruebe las principales interacciones de una manera similar al producto final.</a:t>
            </a:r>
            <a:endParaRPr sz="1200">
              <a:solidFill>
                <a:schemeClr val="dk1"/>
              </a:solidFill>
              <a:latin typeface="Helvetica Neue"/>
              <a:ea typeface="Helvetica Neue"/>
              <a:cs typeface="Helvetica Neue"/>
              <a:sym typeface="Helvetica Neue"/>
            </a:endParaRPr>
          </a:p>
          <a:p>
            <a:pPr indent="0" lvl="0" marL="0" rtl="0" algn="l">
              <a:lnSpc>
                <a:spcPct val="150000"/>
              </a:lnSpc>
              <a:spcBef>
                <a:spcPts val="1100"/>
              </a:spcBef>
              <a:spcAft>
                <a:spcPts val="0"/>
              </a:spcAft>
              <a:buClr>
                <a:schemeClr val="dk1"/>
              </a:buClr>
              <a:buSzPts val="1100"/>
              <a:buFont typeface="Arial"/>
              <a:buNone/>
            </a:pPr>
            <a:r>
              <a:t/>
            </a:r>
            <a:endParaRPr b="1" sz="1200">
              <a:solidFill>
                <a:schemeClr val="dk1"/>
              </a:solidFill>
              <a:latin typeface="Didact Gothic"/>
              <a:ea typeface="Didact Gothic"/>
              <a:cs typeface="Didact Gothic"/>
              <a:sym typeface="Didact Gothic"/>
            </a:endParaRPr>
          </a:p>
          <a:p>
            <a:pPr indent="0" lvl="0" marL="0" rtl="0" algn="l">
              <a:spcBef>
                <a:spcPts val="1100"/>
              </a:spcBef>
              <a:spcAft>
                <a:spcPts val="0"/>
              </a:spcAft>
              <a:buClr>
                <a:schemeClr val="dk1"/>
              </a:buClr>
              <a:buSzPts val="1100"/>
              <a:buFont typeface="Arial"/>
              <a:buNone/>
            </a:pPr>
            <a:r>
              <a:t/>
            </a:r>
            <a:endParaRPr sz="12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af361a1e41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af361a1e41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1af361a1e41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1af361a1e41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imagen completa.</a:t>
            </a:r>
            <a:endParaRPr>
              <a:latin typeface="DM Sans"/>
              <a:ea typeface="DM Sans"/>
              <a:cs typeface="DM Sans"/>
              <a:sym typeface="DM Sans"/>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1af361a1e41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1af361a1e41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1af361a1e41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1af361a1e41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1af361a1e41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1af361a1e41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1af361a1e41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1af361a1e41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Este momento implica mostrar el código directo desde el programa.</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Momento de consolidación de aprendizajes: sketch + uso de etiquetas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1af361a1e41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1af361a1e41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1af361a1e41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1af361a1e41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1af361a1e41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1af361a1e41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1af361a1e41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1af361a1e41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1af361a1e41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1af361a1e41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9" name="Shape 9"/>
        <p:cNvGrpSpPr/>
        <p:nvPr/>
      </p:nvGrpSpPr>
      <p:grpSpPr>
        <a:xfrm>
          <a:off x="0" y="0"/>
          <a:ext cx="0" cy="0"/>
          <a:chOff x="0" y="0"/>
          <a:chExt cx="0" cy="0"/>
        </a:xfrm>
      </p:grpSpPr>
      <p:pic>
        <p:nvPicPr>
          <p:cNvPr id="10" name="Google Shape;10;p2"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8" name="Shape 28"/>
        <p:cNvGrpSpPr/>
        <p:nvPr/>
      </p:nvGrpSpPr>
      <p:grpSpPr>
        <a:xfrm>
          <a:off x="0" y="0"/>
          <a:ext cx="0" cy="0"/>
          <a:chOff x="0" y="0"/>
          <a:chExt cx="0" cy="0"/>
        </a:xfrm>
      </p:grpSpPr>
      <p:pic>
        <p:nvPicPr>
          <p:cNvPr id="29" name="Google Shape;29;p1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30" name="Shape 30"/>
        <p:cNvGrpSpPr/>
        <p:nvPr/>
      </p:nvGrpSpPr>
      <p:grpSpPr>
        <a:xfrm>
          <a:off x="0" y="0"/>
          <a:ext cx="0" cy="0"/>
          <a:chOff x="0" y="0"/>
          <a:chExt cx="0" cy="0"/>
        </a:xfrm>
      </p:grpSpPr>
      <p:pic>
        <p:nvPicPr>
          <p:cNvPr id="31" name="Google Shape;31;p1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32" name="Shape 32"/>
        <p:cNvGrpSpPr/>
        <p:nvPr/>
      </p:nvGrpSpPr>
      <p:grpSpPr>
        <a:xfrm>
          <a:off x="0" y="0"/>
          <a:ext cx="0" cy="0"/>
          <a:chOff x="0" y="0"/>
          <a:chExt cx="0" cy="0"/>
        </a:xfrm>
      </p:grpSpPr>
      <p:sp>
        <p:nvSpPr>
          <p:cNvPr id="33" name="Google Shape;33;p1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4" name="Google Shape;34;p1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35" name="Google Shape;35;p13"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6" name="Shape 36"/>
        <p:cNvGrpSpPr/>
        <p:nvPr/>
      </p:nvGrpSpPr>
      <p:grpSpPr>
        <a:xfrm>
          <a:off x="0" y="0"/>
          <a:ext cx="0" cy="0"/>
          <a:chOff x="0" y="0"/>
          <a:chExt cx="0" cy="0"/>
        </a:xfrm>
      </p:grpSpPr>
      <p:sp>
        <p:nvSpPr>
          <p:cNvPr id="37" name="Google Shape;37;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8" name="Google Shape;38;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9" name="Google Shape;39;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46" name="Google Shape;46;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47" name="Google Shape;47;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8" name="Shape 48"/>
        <p:cNvGrpSpPr/>
        <p:nvPr/>
      </p:nvGrpSpPr>
      <p:grpSpPr>
        <a:xfrm>
          <a:off x="0" y="0"/>
          <a:ext cx="0" cy="0"/>
          <a:chOff x="0" y="0"/>
          <a:chExt cx="0" cy="0"/>
        </a:xfrm>
      </p:grpSpPr>
      <p:sp>
        <p:nvSpPr>
          <p:cNvPr id="49" name="Google Shape;49;p1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0" name="Google Shape;50;p1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1" name="Google Shape;51;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 name="Shape 52"/>
        <p:cNvGrpSpPr/>
        <p:nvPr/>
      </p:nvGrpSpPr>
      <p:grpSpPr>
        <a:xfrm>
          <a:off x="0" y="0"/>
          <a:ext cx="0" cy="0"/>
          <a:chOff x="0" y="0"/>
          <a:chExt cx="0" cy="0"/>
        </a:xfrm>
      </p:grpSpPr>
      <p:sp>
        <p:nvSpPr>
          <p:cNvPr id="53" name="Google Shape;53;p1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54" name="Google Shape;54;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5" name="Shape 55"/>
        <p:cNvGrpSpPr/>
        <p:nvPr/>
      </p:nvGrpSpPr>
      <p:grpSpPr>
        <a:xfrm>
          <a:off x="0" y="0"/>
          <a:ext cx="0" cy="0"/>
          <a:chOff x="0" y="0"/>
          <a:chExt cx="0" cy="0"/>
        </a:xfrm>
      </p:grpSpPr>
      <p:sp>
        <p:nvSpPr>
          <p:cNvPr id="56" name="Google Shape;56;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7" name="Google Shape;57;p1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58" name="Google Shape;58;p1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59" name="Google Shape;59;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 name="Shape 60"/>
        <p:cNvGrpSpPr/>
        <p:nvPr/>
      </p:nvGrpSpPr>
      <p:grpSpPr>
        <a:xfrm>
          <a:off x="0" y="0"/>
          <a:ext cx="0" cy="0"/>
          <a:chOff x="0" y="0"/>
          <a:chExt cx="0" cy="0"/>
        </a:xfrm>
      </p:grpSpPr>
      <p:sp>
        <p:nvSpPr>
          <p:cNvPr id="61" name="Google Shape;61;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2" name="Google Shape;62;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3" name="Shape 63"/>
        <p:cNvGrpSpPr/>
        <p:nvPr/>
      </p:nvGrpSpPr>
      <p:grpSpPr>
        <a:xfrm>
          <a:off x="0" y="0"/>
          <a:ext cx="0" cy="0"/>
          <a:chOff x="0" y="0"/>
          <a:chExt cx="0" cy="0"/>
        </a:xfrm>
      </p:grpSpPr>
      <p:sp>
        <p:nvSpPr>
          <p:cNvPr id="64" name="Google Shape;64;p2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65" name="Google Shape;65;p2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66" name="Google Shape;66;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 name="Google Shape;13;p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7" name="Shape 67"/>
        <p:cNvGrpSpPr/>
        <p:nvPr/>
      </p:nvGrpSpPr>
      <p:grpSpPr>
        <a:xfrm>
          <a:off x="0" y="0"/>
          <a:ext cx="0" cy="0"/>
          <a:chOff x="0" y="0"/>
          <a:chExt cx="0" cy="0"/>
        </a:xfrm>
      </p:grpSpPr>
      <p:sp>
        <p:nvSpPr>
          <p:cNvPr id="68" name="Google Shape;68;p2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69" name="Google Shape;69;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0" name="Shape 70"/>
        <p:cNvGrpSpPr/>
        <p:nvPr/>
      </p:nvGrpSpPr>
      <p:grpSpPr>
        <a:xfrm>
          <a:off x="0" y="0"/>
          <a:ext cx="0" cy="0"/>
          <a:chOff x="0" y="0"/>
          <a:chExt cx="0" cy="0"/>
        </a:xfrm>
      </p:grpSpPr>
      <p:sp>
        <p:nvSpPr>
          <p:cNvPr id="71" name="Google Shape;71;p2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2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73" name="Google Shape;73;p2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4" name="Google Shape;74;p2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75" name="Google Shape;75;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6" name="Shape 76"/>
        <p:cNvGrpSpPr/>
        <p:nvPr/>
      </p:nvGrpSpPr>
      <p:grpSpPr>
        <a:xfrm>
          <a:off x="0" y="0"/>
          <a:ext cx="0" cy="0"/>
          <a:chOff x="0" y="0"/>
          <a:chExt cx="0" cy="0"/>
        </a:xfrm>
      </p:grpSpPr>
      <p:sp>
        <p:nvSpPr>
          <p:cNvPr id="77" name="Google Shape;77;p2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78" name="Google Shape;78;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9" name="Shape 79"/>
        <p:cNvGrpSpPr/>
        <p:nvPr/>
      </p:nvGrpSpPr>
      <p:grpSpPr>
        <a:xfrm>
          <a:off x="0" y="0"/>
          <a:ext cx="0" cy="0"/>
          <a:chOff x="0" y="0"/>
          <a:chExt cx="0" cy="0"/>
        </a:xfrm>
      </p:grpSpPr>
      <p:sp>
        <p:nvSpPr>
          <p:cNvPr id="80" name="Google Shape;80;p2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81" name="Google Shape;81;p2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82" name="Google Shape;82;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3" name="Shape 83"/>
        <p:cNvGrpSpPr/>
        <p:nvPr/>
      </p:nvGrpSpPr>
      <p:grpSpPr>
        <a:xfrm>
          <a:off x="0" y="0"/>
          <a:ext cx="0" cy="0"/>
          <a:chOff x="0" y="0"/>
          <a:chExt cx="0" cy="0"/>
        </a:xfrm>
      </p:grpSpPr>
      <p:sp>
        <p:nvSpPr>
          <p:cNvPr id="84" name="Google Shape;84;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85" name="Shape 85"/>
        <p:cNvGrpSpPr/>
        <p:nvPr/>
      </p:nvGrpSpPr>
      <p:grpSpPr>
        <a:xfrm>
          <a:off x="0" y="0"/>
          <a:ext cx="0" cy="0"/>
          <a:chOff x="0" y="0"/>
          <a:chExt cx="0" cy="0"/>
        </a:xfrm>
      </p:grpSpPr>
      <p:sp>
        <p:nvSpPr>
          <p:cNvPr id="86" name="Google Shape;86;p27"/>
          <p:cNvSpPr txBox="1"/>
          <p:nvPr>
            <p:ph type="title"/>
          </p:nvPr>
        </p:nvSpPr>
        <p:spPr>
          <a:xfrm>
            <a:off x="311760" y="444960"/>
            <a:ext cx="8520000" cy="5724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87" name="Google Shape;87;p27"/>
          <p:cNvSpPr txBox="1"/>
          <p:nvPr>
            <p:ph idx="1" type="body"/>
          </p:nvPr>
        </p:nvSpPr>
        <p:spPr>
          <a:xfrm>
            <a:off x="311760" y="1152360"/>
            <a:ext cx="8520000" cy="3416100"/>
          </a:xfrm>
          <a:prstGeom prst="rect">
            <a:avLst/>
          </a:prstGeom>
          <a:noFill/>
          <a:ln>
            <a:noFill/>
          </a:ln>
        </p:spPr>
        <p:txBody>
          <a:bodyPr anchorCtr="0" anchor="t" bIns="0" lIns="0" spcFirstLastPara="1" rIns="0" wrap="square" tIns="0">
            <a:normAutofit/>
          </a:bodyPr>
          <a:lstStyle>
            <a:lvl1pPr indent="-228600" lvl="0" marL="457200" rtl="0" algn="l">
              <a:lnSpc>
                <a:spcPct val="115000"/>
              </a:lnSpc>
              <a:spcBef>
                <a:spcPts val="0"/>
              </a:spcBef>
              <a:spcAft>
                <a:spcPts val="0"/>
              </a:spcAft>
              <a:buSzPts val="1800"/>
              <a:buNone/>
              <a:defRPr/>
            </a:lvl1pPr>
            <a:lvl2pPr indent="-228600" lvl="1" marL="914400" rtl="0" algn="l">
              <a:lnSpc>
                <a:spcPct val="115000"/>
              </a:lnSpc>
              <a:spcBef>
                <a:spcPts val="1600"/>
              </a:spcBef>
              <a:spcAft>
                <a:spcPts val="0"/>
              </a:spcAft>
              <a:buSzPts val="1400"/>
              <a:buNone/>
              <a:defRPr/>
            </a:lvl2pPr>
            <a:lvl3pPr indent="-228600" lvl="2" marL="1371600" rtl="0" algn="l">
              <a:lnSpc>
                <a:spcPct val="115000"/>
              </a:lnSpc>
              <a:spcBef>
                <a:spcPts val="1600"/>
              </a:spcBef>
              <a:spcAft>
                <a:spcPts val="0"/>
              </a:spcAft>
              <a:buSzPts val="1400"/>
              <a:buNone/>
              <a:defRPr/>
            </a:lvl3pPr>
            <a:lvl4pPr indent="-228600" lvl="3" marL="1828800" rtl="0" algn="l">
              <a:lnSpc>
                <a:spcPct val="115000"/>
              </a:lnSpc>
              <a:spcBef>
                <a:spcPts val="1600"/>
              </a:spcBef>
              <a:spcAft>
                <a:spcPts val="0"/>
              </a:spcAft>
              <a:buSzPts val="1400"/>
              <a:buNone/>
              <a:defRPr/>
            </a:lvl4pPr>
            <a:lvl5pPr indent="-228600" lvl="4" marL="2286000" rtl="0" algn="l">
              <a:lnSpc>
                <a:spcPct val="115000"/>
              </a:lnSpc>
              <a:spcBef>
                <a:spcPts val="1600"/>
              </a:spcBef>
              <a:spcAft>
                <a:spcPts val="0"/>
              </a:spcAft>
              <a:buSzPts val="1400"/>
              <a:buNone/>
              <a:defRPr/>
            </a:lvl5pPr>
            <a:lvl6pPr indent="-228600" lvl="5" marL="2743200" rtl="0" algn="l">
              <a:lnSpc>
                <a:spcPct val="115000"/>
              </a:lnSpc>
              <a:spcBef>
                <a:spcPts val="1600"/>
              </a:spcBef>
              <a:spcAft>
                <a:spcPts val="0"/>
              </a:spcAft>
              <a:buSzPts val="1400"/>
              <a:buNone/>
              <a:defRPr/>
            </a:lvl6pPr>
            <a:lvl7pPr indent="-228600" lvl="6" marL="3200400" rtl="0" algn="l">
              <a:lnSpc>
                <a:spcPct val="115000"/>
              </a:lnSpc>
              <a:spcBef>
                <a:spcPts val="1600"/>
              </a:spcBef>
              <a:spcAft>
                <a:spcPts val="0"/>
              </a:spcAft>
              <a:buSzPts val="1400"/>
              <a:buNone/>
              <a:defRPr/>
            </a:lvl7pPr>
            <a:lvl8pPr indent="-228600" lvl="7" marL="3657600" rtl="0" algn="l">
              <a:lnSpc>
                <a:spcPct val="115000"/>
              </a:lnSpc>
              <a:spcBef>
                <a:spcPts val="1600"/>
              </a:spcBef>
              <a:spcAft>
                <a:spcPts val="0"/>
              </a:spcAft>
              <a:buSzPts val="1400"/>
              <a:buNone/>
              <a:defRPr/>
            </a:lvl8pPr>
            <a:lvl9pPr indent="-228600" lvl="8" marL="4114800" rtl="0" algn="l">
              <a:lnSpc>
                <a:spcPct val="115000"/>
              </a:lnSpc>
              <a:spcBef>
                <a:spcPts val="1600"/>
              </a:spcBef>
              <a:spcAft>
                <a:spcPts val="160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4" name="Shape 14"/>
        <p:cNvGrpSpPr/>
        <p:nvPr/>
      </p:nvGrpSpPr>
      <p:grpSpPr>
        <a:xfrm>
          <a:off x="0" y="0"/>
          <a:ext cx="0" cy="0"/>
          <a:chOff x="0" y="0"/>
          <a:chExt cx="0" cy="0"/>
        </a:xfrm>
      </p:grpSpPr>
      <p:pic>
        <p:nvPicPr>
          <p:cNvPr id="15" name="Google Shape;15;p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6" name="Shape 16"/>
        <p:cNvGrpSpPr/>
        <p:nvPr/>
      </p:nvGrpSpPr>
      <p:grpSpPr>
        <a:xfrm>
          <a:off x="0" y="0"/>
          <a:ext cx="0" cy="0"/>
          <a:chOff x="0" y="0"/>
          <a:chExt cx="0" cy="0"/>
        </a:xfrm>
      </p:grpSpPr>
      <p:pic>
        <p:nvPicPr>
          <p:cNvPr id="17" name="Google Shape;17;p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8" name="Shape 18"/>
        <p:cNvGrpSpPr/>
        <p:nvPr/>
      </p:nvGrpSpPr>
      <p:grpSpPr>
        <a:xfrm>
          <a:off x="0" y="0"/>
          <a:ext cx="0" cy="0"/>
          <a:chOff x="0" y="0"/>
          <a:chExt cx="0" cy="0"/>
        </a:xfrm>
      </p:grpSpPr>
      <p:pic>
        <p:nvPicPr>
          <p:cNvPr id="19" name="Google Shape;19;p6"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0" name="Shape 20"/>
        <p:cNvGrpSpPr/>
        <p:nvPr/>
      </p:nvGrpSpPr>
      <p:grpSpPr>
        <a:xfrm>
          <a:off x="0" y="0"/>
          <a:ext cx="0" cy="0"/>
          <a:chOff x="0" y="0"/>
          <a:chExt cx="0" cy="0"/>
        </a:xfrm>
      </p:grpSpPr>
      <p:pic>
        <p:nvPicPr>
          <p:cNvPr id="21" name="Google Shape;21;p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2" name="Shape 22"/>
        <p:cNvGrpSpPr/>
        <p:nvPr/>
      </p:nvGrpSpPr>
      <p:grpSpPr>
        <a:xfrm>
          <a:off x="0" y="0"/>
          <a:ext cx="0" cy="0"/>
          <a:chOff x="0" y="0"/>
          <a:chExt cx="0" cy="0"/>
        </a:xfrm>
      </p:grpSpPr>
      <p:pic>
        <p:nvPicPr>
          <p:cNvPr id="23" name="Google Shape;23;p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4" name="Shape 24"/>
        <p:cNvGrpSpPr/>
        <p:nvPr/>
      </p:nvGrpSpPr>
      <p:grpSpPr>
        <a:xfrm>
          <a:off x="0" y="0"/>
          <a:ext cx="0" cy="0"/>
          <a:chOff x="0" y="0"/>
          <a:chExt cx="0" cy="0"/>
        </a:xfrm>
      </p:grpSpPr>
      <p:pic>
        <p:nvPicPr>
          <p:cNvPr id="25" name="Google Shape;25;p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6" name="Shape 26"/>
        <p:cNvGrpSpPr/>
        <p:nvPr/>
      </p:nvGrpSpPr>
      <p:grpSpPr>
        <a:xfrm>
          <a:off x="0" y="0"/>
          <a:ext cx="0" cy="0"/>
          <a:chOff x="0" y="0"/>
          <a:chExt cx="0" cy="0"/>
        </a:xfrm>
      </p:grpSpPr>
      <p:pic>
        <p:nvPicPr>
          <p:cNvPr id="27" name="Google Shape;27;p1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theme" Target="../theme/theme2.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0" name="Shape 40"/>
        <p:cNvGrpSpPr/>
        <p:nvPr/>
      </p:nvGrpSpPr>
      <p:grpSpPr>
        <a:xfrm>
          <a:off x="0" y="0"/>
          <a:ext cx="0" cy="0"/>
          <a:chOff x="0" y="0"/>
          <a:chExt cx="0" cy="0"/>
        </a:xfrm>
      </p:grpSpPr>
      <p:sp>
        <p:nvSpPr>
          <p:cNvPr id="41" name="Google Shape;41;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42" name="Google Shape;42;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43" name="Google Shape;43;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hyperlink" Target="http://www.coderhouse.com" TargetMode="External"/><Relationship Id="rId4" Type="http://schemas.openxmlformats.org/officeDocument/2006/relationships/image" Target="../media/image84.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6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98.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hyperlink" Target="https://www.w3.org/QA/Tips/Doctype.html.es"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106.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 Id="rId3" Type="http://schemas.openxmlformats.org/officeDocument/2006/relationships/image" Target="../media/image10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4.xml"/><Relationship Id="rId3" Type="http://schemas.openxmlformats.org/officeDocument/2006/relationships/image" Target="../media/image19.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 Id="rId3" Type="http://schemas.openxmlformats.org/officeDocument/2006/relationships/image" Target="../media/image19.png"/><Relationship Id="rId4" Type="http://schemas.openxmlformats.org/officeDocument/2006/relationships/image" Target="../media/image10.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image" Target="../media/image19.png"/><Relationship Id="rId4" Type="http://schemas.openxmlformats.org/officeDocument/2006/relationships/image" Target="../media/image10.png"/><Relationship Id="rId5" Type="http://schemas.openxmlformats.org/officeDocument/2006/relationships/image" Target="../media/image104.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10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 Id="rId3" Type="http://schemas.openxmlformats.org/officeDocument/2006/relationships/image" Target="../media/image5.png"/><Relationship Id="rId4" Type="http://schemas.openxmlformats.org/officeDocument/2006/relationships/image" Target="../media/image27.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9.xml"/><Relationship Id="rId3" Type="http://schemas.openxmlformats.org/officeDocument/2006/relationships/hyperlink" Target="https://view.genial.ly/61a7993f3ef3cf0dac4e4b9c/interactive-content-faqs-desarrollo-web"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7.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1.xml"/><Relationship Id="rId3" Type="http://schemas.openxmlformats.org/officeDocument/2006/relationships/image" Target="../media/image105.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 Id="rId3" Type="http://schemas.openxmlformats.org/officeDocument/2006/relationships/image" Target="../media/image105.png"/><Relationship Id="rId4" Type="http://schemas.openxmlformats.org/officeDocument/2006/relationships/hyperlink" Target="https://www.youtube.com/watch?v=P3pFRCFodog" TargetMode="Externa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3.xml"/><Relationship Id="rId3" Type="http://schemas.openxmlformats.org/officeDocument/2006/relationships/image" Target="../media/image99.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 Id="rId3" Type="http://schemas.openxmlformats.org/officeDocument/2006/relationships/image" Target="../media/image99.png"/><Relationship Id="rId4" Type="http://schemas.openxmlformats.org/officeDocument/2006/relationships/hyperlink" Target="https://www.youtube.com/watch?v=dIGxJCqLJlY" TargetMode="External"/><Relationship Id="rId5" Type="http://schemas.openxmlformats.org/officeDocument/2006/relationships/hyperlink" Target="https://www.invisionapp.com/" TargetMode="External"/><Relationship Id="rId6" Type="http://schemas.openxmlformats.org/officeDocument/2006/relationships/hyperlink" Target="https://mzl.la/2PCaR3h" TargetMode="External"/><Relationship Id="rId7" Type="http://schemas.openxmlformats.org/officeDocument/2006/relationships/hyperlink" Target="https://mzl.la/2PCaR3h"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7.xml"/><Relationship Id="rId3" Type="http://schemas.openxmlformats.org/officeDocument/2006/relationships/image" Target="../media/image9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27.png"/><Relationship Id="rId5"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hyperlink" Target="https://federicodelpiano.github.io/proyecto_final/" TargetMode="External"/><Relationship Id="rId4" Type="http://schemas.openxmlformats.org/officeDocument/2006/relationships/hyperlink" Target="https://jonarosas.github.io/proyecto_final/index.html" TargetMode="External"/><Relationship Id="rId9" Type="http://schemas.openxmlformats.org/officeDocument/2006/relationships/image" Target="../media/image20.png"/><Relationship Id="rId5" Type="http://schemas.openxmlformats.org/officeDocument/2006/relationships/hyperlink" Target="https://emilianop7.github.io/coder_final/" TargetMode="External"/><Relationship Id="rId6" Type="http://schemas.openxmlformats.org/officeDocument/2006/relationships/hyperlink" Target="https://silvina645.github.io/final/index.html" TargetMode="External"/><Relationship Id="rId7" Type="http://schemas.openxmlformats.org/officeDocument/2006/relationships/hyperlink" Target="http://www.coderhouse.com/proyectos" TargetMode="External"/><Relationship Id="rId8" Type="http://schemas.openxmlformats.org/officeDocument/2006/relationships/image" Target="../media/image33.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7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8.png"/><Relationship Id="rId4" Type="http://schemas.openxmlformats.org/officeDocument/2006/relationships/image" Target="../media/image30.png"/><Relationship Id="rId5" Type="http://schemas.openxmlformats.org/officeDocument/2006/relationships/slide" Target="/ppt/slides/slide33.xml"/><Relationship Id="rId6" Type="http://schemas.openxmlformats.org/officeDocument/2006/relationships/slide" Target="/ppt/slides/slide51.xml"/><Relationship Id="rId7" Type="http://schemas.openxmlformats.org/officeDocument/2006/relationships/slide" Target="/ppt/slides/slide6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7.gif"/><Relationship Id="rId4" Type="http://schemas.openxmlformats.org/officeDocument/2006/relationships/image" Target="../media/image40.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7.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6.jp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40.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 Id="rId3" Type="http://schemas.openxmlformats.org/officeDocument/2006/relationships/hyperlink" Target="https://blog.ida.cl/estrategia-digital/diferencias-aplicacion-web-sitio-web/" TargetMode="External"/><Relationship Id="rId4" Type="http://schemas.openxmlformats.org/officeDocument/2006/relationships/image" Target="../media/image45.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62.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hyperlink" Target="http://www.coderhouse.com" TargetMode="External"/><Relationship Id="rId4" Type="http://schemas.openxmlformats.org/officeDocument/2006/relationships/image" Target="../media/image46.jpg"/><Relationship Id="rId5" Type="http://schemas.openxmlformats.org/officeDocument/2006/relationships/image" Target="../media/image5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49.png"/><Relationship Id="rId4" Type="http://schemas.openxmlformats.org/officeDocument/2006/relationships/hyperlink" Target="http://132.72.155.230:3838/js/web-servers-1.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4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1" Type="http://schemas.openxmlformats.org/officeDocument/2006/relationships/image" Target="../media/image55.png"/><Relationship Id="rId10" Type="http://schemas.openxmlformats.org/officeDocument/2006/relationships/image" Target="../media/image58.png"/><Relationship Id="rId13" Type="http://schemas.openxmlformats.org/officeDocument/2006/relationships/image" Target="../media/image66.png"/><Relationship Id="rId12" Type="http://schemas.openxmlformats.org/officeDocument/2006/relationships/image" Target="../media/image54.png"/><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hyperlink" Target="https://www.google.com/intl/es_es/chrome/" TargetMode="External"/><Relationship Id="rId4" Type="http://schemas.openxmlformats.org/officeDocument/2006/relationships/hyperlink" Target="https://www.microsoft.com/es-es/edge" TargetMode="External"/><Relationship Id="rId9" Type="http://schemas.openxmlformats.org/officeDocument/2006/relationships/image" Target="../media/image50.png"/><Relationship Id="rId5" Type="http://schemas.openxmlformats.org/officeDocument/2006/relationships/hyperlink" Target="https://www.mozilla.org/es-ES/firefox/new/" TargetMode="External"/><Relationship Id="rId6" Type="http://schemas.openxmlformats.org/officeDocument/2006/relationships/hyperlink" Target="https://www.apple.com/es/safari/" TargetMode="External"/><Relationship Id="rId7" Type="http://schemas.openxmlformats.org/officeDocument/2006/relationships/hyperlink" Target="https://www.opera.com/es" TargetMode="External"/><Relationship Id="rId8" Type="http://schemas.openxmlformats.org/officeDocument/2006/relationships/image" Target="../media/image6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59.png"/><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75.png"/><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68.jpg"/><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hyperlink" Target="https://www.google.com/url?q=https://app.moqups.com/sign-up&amp;sa=D&amp;source=editors&amp;ust=1667252393455531&amp;usg=AOvVaw3xXRYDT_5WsvIHNMSGONjr"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 Id="rId3" Type="http://schemas.openxmlformats.org/officeDocument/2006/relationships/image" Target="../media/image6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hyperlink" Target="https://code.visualstudio.com/"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6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72.png"/><Relationship Id="rId4" Type="http://schemas.openxmlformats.org/officeDocument/2006/relationships/image" Target="../media/image65.png"/><Relationship Id="rId5" Type="http://schemas.openxmlformats.org/officeDocument/2006/relationships/image" Target="../media/image61.png"/><Relationship Id="rId6" Type="http://schemas.openxmlformats.org/officeDocument/2006/relationships/image" Target="../media/image7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hyperlink" Target="https://code.visualstudio.com/shortcuts/keyboard-shortcuts-windows.pdf"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6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6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 Id="rId3" Type="http://schemas.openxmlformats.org/officeDocument/2006/relationships/hyperlink" Target="https://coderhouse.notion.site/Beneficios-Top10-da565b2badda4a1098dedfe9aa3ed5ba"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2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youtu.be/sNVjfMLofSg" TargetMode="External"/><Relationship Id="rId4" Type="http://schemas.openxmlformats.org/officeDocument/2006/relationships/hyperlink" Target="https://view.genial.ly/62066310bcc3830018b74898" TargetMode="External"/><Relationship Id="rId5" Type="http://schemas.openxmlformats.org/officeDocument/2006/relationships/hyperlink" Target="https://view.genial.ly/62066310bcc3830018b74898"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38.png"/><Relationship Id="rId4" Type="http://schemas.openxmlformats.org/officeDocument/2006/relationships/image" Target="../media/image30.png"/><Relationship Id="rId5" Type="http://schemas.openxmlformats.org/officeDocument/2006/relationships/slide" Target="/ppt/slides/slide82.xml"/><Relationship Id="rId6" Type="http://schemas.openxmlformats.org/officeDocument/2006/relationships/slide" Target="/ppt/slides/slide98.xml"/><Relationship Id="rId7" Type="http://schemas.openxmlformats.org/officeDocument/2006/relationships/slide" Target="/ppt/slides/slide10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3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100.png"/><Relationship Id="rId4" Type="http://schemas.openxmlformats.org/officeDocument/2006/relationships/hyperlink" Target="https://www.cleveroad.com/images/article-previews/sketching.png"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77.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9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9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86.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76.png"/><Relationship Id="rId7" Type="http://schemas.openxmlformats.org/officeDocument/2006/relationships/image" Target="../media/image8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3.jpg"/><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10.png"/><Relationship Id="rId4" Type="http://schemas.openxmlformats.org/officeDocument/2006/relationships/image" Target="../media/image10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80.png"/><Relationship Id="rId4" Type="http://schemas.openxmlformats.org/officeDocument/2006/relationships/image" Target="../media/image8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8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hyperlink" Target="https://coolors.co/" TargetMode="External"/><Relationship Id="rId4" Type="http://schemas.openxmlformats.org/officeDocument/2006/relationships/hyperlink" Target="https://www.colourlovers.com/" TargetMode="External"/><Relationship Id="rId9" Type="http://schemas.openxmlformats.org/officeDocument/2006/relationships/hyperlink" Target="https://drive.google.com/drive/folders/1vL4JiK04MZcibFbL-5rzwrWAdjteBS-i?usp=sharing" TargetMode="External"/><Relationship Id="rId5" Type="http://schemas.openxmlformats.org/officeDocument/2006/relationships/hyperlink" Target="https://color.adobe.com/es/create/color-wheel" TargetMode="External"/><Relationship Id="rId6" Type="http://schemas.openxmlformats.org/officeDocument/2006/relationships/hyperlink" Target="https://www.awwwards.com/" TargetMode="External"/><Relationship Id="rId7" Type="http://schemas.openxmlformats.org/officeDocument/2006/relationships/image" Target="../media/image92.png"/><Relationship Id="rId8" Type="http://schemas.openxmlformats.org/officeDocument/2006/relationships/image" Target="../media/image9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5.xml"/><Relationship Id="rId3" Type="http://schemas.openxmlformats.org/officeDocument/2006/relationships/image" Target="../media/image1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19.png"/><Relationship Id="rId4" Type="http://schemas.openxmlformats.org/officeDocument/2006/relationships/image" Target="../media/image10.png"/><Relationship Id="rId5" Type="http://schemas.openxmlformats.org/officeDocument/2006/relationships/image" Target="../media/image91.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28"/>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8"/>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94" name="Google Shape;94;p28"/>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95" name="Google Shape;95;p28"/>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7"/>
          <p:cNvSpPr/>
          <p:nvPr/>
        </p:nvSpPr>
        <p:spPr>
          <a:xfrm>
            <a:off x="588525" y="873325"/>
            <a:ext cx="29268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7"/>
          <p:cNvSpPr txBox="1"/>
          <p:nvPr/>
        </p:nvSpPr>
        <p:spPr>
          <a:xfrm>
            <a:off x="501450" y="108175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Herramientas</a:t>
            </a:r>
            <a:endParaRPr b="1" sz="4000">
              <a:solidFill>
                <a:schemeClr val="dk1"/>
              </a:solidFill>
              <a:latin typeface="DM Sans"/>
              <a:ea typeface="DM Sans"/>
              <a:cs typeface="DM Sans"/>
              <a:sym typeface="DM Sans"/>
            </a:endParaRPr>
          </a:p>
        </p:txBody>
      </p:sp>
      <p:sp>
        <p:nvSpPr>
          <p:cNvPr id="165" name="Google Shape;165;p37"/>
          <p:cNvSpPr txBox="1"/>
          <p:nvPr/>
        </p:nvSpPr>
        <p:spPr>
          <a:xfrm>
            <a:off x="473350" y="1908175"/>
            <a:ext cx="3834600" cy="18444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Mantén a tu alcance </a:t>
            </a:r>
            <a:r>
              <a:rPr b="1" lang="es" sz="1350">
                <a:solidFill>
                  <a:schemeClr val="dk1"/>
                </a:solidFill>
                <a:latin typeface="DM Sans"/>
                <a:ea typeface="DM Sans"/>
                <a:cs typeface="DM Sans"/>
                <a:sym typeface="DM Sans"/>
              </a:rPr>
              <a:t>agua, mate o café</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Si lo necesitas, ten a mano lápiz y papel para que no se escapen las ideas. Pero recuerda que </a:t>
            </a:r>
            <a:r>
              <a:rPr b="1" lang="es" sz="1350">
                <a:solidFill>
                  <a:schemeClr val="dk1"/>
                </a:solidFill>
                <a:latin typeface="DM Sans"/>
                <a:ea typeface="DM Sans"/>
                <a:cs typeface="DM Sans"/>
                <a:sym typeface="DM Sans"/>
              </a:rPr>
              <a:t>en Google Drive tienes archivos que te ayudarán a repasar, incluidas las presentaciones.</a:t>
            </a:r>
            <a:endParaRPr b="1" sz="1350">
              <a:latin typeface="DM Sans"/>
              <a:ea typeface="DM Sans"/>
              <a:cs typeface="DM Sans"/>
              <a:sym typeface="DM Sans"/>
            </a:endParaRPr>
          </a:p>
        </p:txBody>
      </p:sp>
      <p:sp>
        <p:nvSpPr>
          <p:cNvPr id="166" name="Google Shape;166;p37"/>
          <p:cNvSpPr txBox="1"/>
          <p:nvPr/>
        </p:nvSpPr>
        <p:spPr>
          <a:xfrm>
            <a:off x="4527575" y="1908175"/>
            <a:ext cx="3894600" cy="20523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Conéctate desde algún equipo (laptop, tablet) que te permita </a:t>
            </a:r>
            <a:r>
              <a:rPr b="1" lang="es" sz="1350">
                <a:solidFill>
                  <a:schemeClr val="dk1"/>
                </a:solidFill>
                <a:latin typeface="DM Sans"/>
                <a:ea typeface="DM Sans"/>
                <a:cs typeface="DM Sans"/>
                <a:sym typeface="DM Sans"/>
              </a:rPr>
              <a:t>realizar las actividades</a:t>
            </a:r>
            <a:r>
              <a:rPr lang="es" sz="1350">
                <a:solidFill>
                  <a:schemeClr val="dk1"/>
                </a:solidFill>
                <a:latin typeface="DM Sans"/>
                <a:ea typeface="DM Sans"/>
                <a:cs typeface="DM Sans"/>
                <a:sym typeface="DM Sans"/>
              </a:rPr>
              <a:t> sin complicaciones.</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Todas las clases quedarán grabadas y serán compartidas tanto en la </a:t>
            </a:r>
            <a:r>
              <a:rPr b="1" lang="es" sz="1350">
                <a:solidFill>
                  <a:schemeClr val="dk1"/>
                </a:solidFill>
                <a:latin typeface="DM Sans"/>
                <a:ea typeface="DM Sans"/>
                <a:cs typeface="DM Sans"/>
                <a:sym typeface="DM Sans"/>
              </a:rPr>
              <a:t>plataforma de Coderhouse como por Google Drive</a:t>
            </a:r>
            <a:r>
              <a:rPr lang="es" sz="1350">
                <a:solidFill>
                  <a:schemeClr val="dk1"/>
                </a:solidFill>
                <a:latin typeface="DM Sans"/>
                <a:ea typeface="DM Sans"/>
                <a:cs typeface="DM Sans"/>
                <a:sym typeface="DM Sans"/>
              </a:rPr>
              <a:t>.</a:t>
            </a:r>
            <a:endParaRPr sz="1350">
              <a:latin typeface="DM Sans"/>
              <a:ea typeface="DM Sans"/>
              <a:cs typeface="DM Sans"/>
              <a:sym typeface="DM Sans"/>
            </a:endParaRPr>
          </a:p>
        </p:txBody>
      </p:sp>
      <p:sp>
        <p:nvSpPr>
          <p:cNvPr id="167" name="Google Shape;167;p37"/>
          <p:cNvSpPr txBox="1"/>
          <p:nvPr/>
        </p:nvSpPr>
        <p:spPr>
          <a:xfrm>
            <a:off x="549525" y="6550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ACUERDOS Y COMPROMISOS</a:t>
            </a:r>
            <a:endParaRPr>
              <a:latin typeface="DM Sans"/>
              <a:ea typeface="DM Sans"/>
              <a:cs typeface="DM Sans"/>
              <a:sym typeface="DM Sans"/>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27"/>
          <p:cNvSpPr txBox="1"/>
          <p:nvPr/>
        </p:nvSpPr>
        <p:spPr>
          <a:xfrm>
            <a:off x="1046600" y="1304525"/>
            <a:ext cx="7190400" cy="3807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solidFill>
                  <a:schemeClr val="dk1"/>
                </a:solidFill>
                <a:latin typeface="DM Sans"/>
                <a:ea typeface="DM Sans"/>
                <a:cs typeface="DM Sans"/>
                <a:sym typeface="DM Sans"/>
              </a:rPr>
              <a:t>No</a:t>
            </a:r>
            <a:r>
              <a:rPr lang="es" sz="1350">
                <a:solidFill>
                  <a:schemeClr val="dk1"/>
                </a:solidFill>
                <a:latin typeface="DM Sans"/>
                <a:ea typeface="DM Sans"/>
                <a:cs typeface="DM Sans"/>
                <a:sym typeface="DM Sans"/>
              </a:rPr>
              <a:t> deben tener </a:t>
            </a:r>
            <a:r>
              <a:rPr b="1" lang="es" sz="1350">
                <a:solidFill>
                  <a:schemeClr val="dk1"/>
                </a:solidFill>
                <a:latin typeface="DM Sans"/>
                <a:ea typeface="DM Sans"/>
                <a:cs typeface="DM Sans"/>
                <a:sym typeface="DM Sans"/>
              </a:rPr>
              <a:t>espacios</a:t>
            </a:r>
            <a:r>
              <a:rPr lang="es" sz="1350">
                <a:solidFill>
                  <a:schemeClr val="dk1"/>
                </a:solidFill>
                <a:latin typeface="DM Sans"/>
                <a:ea typeface="DM Sans"/>
                <a:cs typeface="DM Sans"/>
                <a:sym typeface="DM Sans"/>
              </a:rPr>
              <a:t>,</a:t>
            </a:r>
            <a:r>
              <a:rPr b="1" lang="es" sz="1350">
                <a:solidFill>
                  <a:schemeClr val="dk1"/>
                </a:solidFill>
                <a:latin typeface="DM Sans"/>
                <a:ea typeface="DM Sans"/>
                <a:cs typeface="DM Sans"/>
                <a:sym typeface="DM Sans"/>
              </a:rPr>
              <a:t> acentos</a:t>
            </a:r>
            <a:r>
              <a:rPr lang="es" sz="1350">
                <a:solidFill>
                  <a:schemeClr val="dk1"/>
                </a:solidFill>
                <a:latin typeface="DM Sans"/>
                <a:ea typeface="DM Sans"/>
                <a:cs typeface="DM Sans"/>
                <a:sym typeface="DM Sans"/>
              </a:rPr>
              <a:t>, </a:t>
            </a:r>
            <a:r>
              <a:rPr b="1" lang="es" sz="1350">
                <a:solidFill>
                  <a:schemeClr val="dk1"/>
                </a:solidFill>
                <a:latin typeface="DM Sans"/>
                <a:ea typeface="DM Sans"/>
                <a:cs typeface="DM Sans"/>
                <a:sym typeface="DM Sans"/>
              </a:rPr>
              <a:t>eñes</a:t>
            </a:r>
            <a:r>
              <a:rPr lang="es" sz="1350">
                <a:solidFill>
                  <a:schemeClr val="dk1"/>
                </a:solidFill>
                <a:latin typeface="DM Sans"/>
                <a:ea typeface="DM Sans"/>
                <a:cs typeface="DM Sans"/>
                <a:sym typeface="DM Sans"/>
              </a:rPr>
              <a:t>, ni </a:t>
            </a:r>
            <a:r>
              <a:rPr b="1" lang="es" sz="1350">
                <a:solidFill>
                  <a:schemeClr val="dk1"/>
                </a:solidFill>
                <a:latin typeface="DM Sans"/>
                <a:ea typeface="DM Sans"/>
                <a:cs typeface="DM Sans"/>
                <a:sym typeface="DM Sans"/>
              </a:rPr>
              <a:t>símbolos</a:t>
            </a:r>
            <a:r>
              <a:rPr lang="es" sz="1350">
                <a:solidFill>
                  <a:schemeClr val="dk1"/>
                </a:solidFill>
                <a:latin typeface="DM Sans"/>
                <a:ea typeface="DM Sans"/>
                <a:cs typeface="DM Sans"/>
                <a:sym typeface="DM Sans"/>
              </a:rPr>
              <a:t> o si son varias palabras </a:t>
            </a:r>
            <a:r>
              <a:rPr b="1" lang="es" sz="1350">
                <a:solidFill>
                  <a:schemeClr val="dk1"/>
                </a:solidFill>
                <a:latin typeface="DM Sans"/>
                <a:ea typeface="DM Sans"/>
                <a:cs typeface="DM Sans"/>
                <a:sym typeface="DM Sans"/>
              </a:rPr>
              <a:t>usar guiones</a:t>
            </a:r>
            <a:r>
              <a:rPr lang="es" sz="1350">
                <a:solidFill>
                  <a:schemeClr val="dk1"/>
                </a:solidFill>
                <a:latin typeface="DM Sans"/>
                <a:ea typeface="DM Sans"/>
                <a:cs typeface="DM Sans"/>
                <a:sym typeface="DM Sans"/>
              </a:rPr>
              <a:t> “ - “ o “ _ “ ej: “mi-pagina-web”</a:t>
            </a:r>
            <a:endParaRPr sz="1350">
              <a:solidFill>
                <a:schemeClr val="dk1"/>
              </a:solidFill>
              <a:latin typeface="DM Sans"/>
              <a:ea typeface="DM Sans"/>
              <a:cs typeface="DM Sans"/>
              <a:sym typeface="DM Sans"/>
            </a:endParaRPr>
          </a:p>
          <a:p>
            <a:pPr indent="0" lvl="0" marL="0" rtl="0" algn="l">
              <a:lnSpc>
                <a:spcPct val="100000"/>
              </a:lnSpc>
              <a:spcBef>
                <a:spcPts val="110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1100"/>
              </a:spcBef>
              <a:spcAft>
                <a:spcPts val="0"/>
              </a:spcAft>
              <a:buNone/>
            </a:pPr>
            <a:r>
              <a:rPr lang="es" sz="1350">
                <a:solidFill>
                  <a:schemeClr val="dk1"/>
                </a:solidFill>
                <a:latin typeface="DM Sans"/>
                <a:ea typeface="DM Sans"/>
                <a:cs typeface="DM Sans"/>
                <a:sym typeface="DM Sans"/>
              </a:rPr>
              <a:t>Tienen que estar escritos en </a:t>
            </a:r>
            <a:r>
              <a:rPr b="1" lang="es" sz="1350">
                <a:solidFill>
                  <a:schemeClr val="dk1"/>
                </a:solidFill>
                <a:latin typeface="DM Sans"/>
                <a:ea typeface="DM Sans"/>
                <a:cs typeface="DM Sans"/>
                <a:sym typeface="DM Sans"/>
              </a:rPr>
              <a:t>minúsculas.</a:t>
            </a:r>
            <a:endParaRPr b="1" sz="1350">
              <a:solidFill>
                <a:schemeClr val="dk1"/>
              </a:solidFill>
              <a:latin typeface="DM Sans"/>
              <a:ea typeface="DM Sans"/>
              <a:cs typeface="DM Sans"/>
              <a:sym typeface="DM Sans"/>
            </a:endParaRPr>
          </a:p>
          <a:p>
            <a:pPr indent="0" lvl="0" marL="0" rtl="0" algn="l">
              <a:lnSpc>
                <a:spcPct val="100000"/>
              </a:lnSpc>
              <a:spcBef>
                <a:spcPts val="110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1100"/>
              </a:spcBef>
              <a:spcAft>
                <a:spcPts val="0"/>
              </a:spcAft>
              <a:buNone/>
            </a:pPr>
            <a:r>
              <a:rPr lang="es" sz="1350">
                <a:solidFill>
                  <a:schemeClr val="dk1"/>
                </a:solidFill>
                <a:latin typeface="DM Sans"/>
                <a:ea typeface="DM Sans"/>
                <a:cs typeface="DM Sans"/>
                <a:sym typeface="DM Sans"/>
              </a:rPr>
              <a:t>Deben tener la extensión “</a:t>
            </a:r>
            <a:r>
              <a:rPr b="1" lang="es" sz="1350">
                <a:solidFill>
                  <a:schemeClr val="dk1"/>
                </a:solidFill>
                <a:latin typeface="DM Sans"/>
                <a:ea typeface="DM Sans"/>
                <a:cs typeface="DM Sans"/>
                <a:sym typeface="DM Sans"/>
              </a:rPr>
              <a:t>.html</a:t>
            </a:r>
            <a:r>
              <a:rPr lang="es" sz="1350">
                <a:solidFill>
                  <a:schemeClr val="dk1"/>
                </a:solidFill>
                <a:latin typeface="DM Sans"/>
                <a:ea typeface="DM Sans"/>
                <a:cs typeface="DM Sans"/>
                <a:sym typeface="DM Sans"/>
              </a:rPr>
              <a:t>” (es la forma en que el servidor web sabe que se trata un documento web).</a:t>
            </a:r>
            <a:endParaRPr sz="1350">
              <a:solidFill>
                <a:schemeClr val="dk1"/>
              </a:solidFill>
              <a:latin typeface="DM Sans"/>
              <a:ea typeface="DM Sans"/>
              <a:cs typeface="DM Sans"/>
              <a:sym typeface="DM Sans"/>
            </a:endParaRPr>
          </a:p>
          <a:p>
            <a:pPr indent="0" lvl="0" marL="0" rtl="0" algn="l">
              <a:lnSpc>
                <a:spcPct val="100000"/>
              </a:lnSpc>
              <a:spcBef>
                <a:spcPts val="1100"/>
              </a:spcBef>
              <a:spcAft>
                <a:spcPts val="0"/>
              </a:spcAft>
              <a:buNone/>
            </a:pPr>
            <a:r>
              <a:t/>
            </a:r>
            <a:endParaRPr sz="1350">
              <a:solidFill>
                <a:schemeClr val="dk1"/>
              </a:solidFill>
              <a:latin typeface="DM Sans"/>
              <a:ea typeface="DM Sans"/>
              <a:cs typeface="DM Sans"/>
              <a:sym typeface="DM Sans"/>
            </a:endParaRPr>
          </a:p>
          <a:p>
            <a:pPr indent="0" lvl="0" marL="0" rtl="0" algn="ctr">
              <a:lnSpc>
                <a:spcPct val="100000"/>
              </a:lnSpc>
              <a:spcBef>
                <a:spcPts val="1100"/>
              </a:spcBef>
              <a:spcAft>
                <a:spcPts val="0"/>
              </a:spcAft>
              <a:buClr>
                <a:schemeClr val="dk1"/>
              </a:buClr>
              <a:buSzPts val="1100"/>
              <a:buFont typeface="Arial"/>
              <a:buNone/>
            </a:pPr>
            <a:r>
              <a:rPr b="1" lang="es" sz="1350">
                <a:solidFill>
                  <a:schemeClr val="dk1"/>
                </a:solidFill>
                <a:highlight>
                  <a:schemeClr val="accent6"/>
                </a:highlight>
                <a:latin typeface="DM Sans"/>
                <a:ea typeface="DM Sans"/>
                <a:cs typeface="DM Sans"/>
                <a:sym typeface="DM Sans"/>
              </a:rPr>
              <a:t>Atención</a:t>
            </a:r>
            <a:r>
              <a:rPr lang="es" sz="1350">
                <a:solidFill>
                  <a:schemeClr val="dk1"/>
                </a:solidFill>
                <a:highlight>
                  <a:schemeClr val="accent6"/>
                </a:highlight>
                <a:latin typeface="DM Sans"/>
                <a:ea typeface="DM Sans"/>
                <a:cs typeface="DM Sans"/>
                <a:sym typeface="DM Sans"/>
              </a:rPr>
              <a:t>: al guardar archivos en Windows, verificar que no se guarden con la doble extensión de archivos (</a:t>
            </a:r>
            <a:r>
              <a:rPr b="1" lang="es" sz="1350">
                <a:solidFill>
                  <a:schemeClr val="dk1"/>
                </a:solidFill>
                <a:highlight>
                  <a:schemeClr val="accent6"/>
                </a:highlight>
                <a:latin typeface="DM Sans"/>
                <a:ea typeface="DM Sans"/>
                <a:cs typeface="DM Sans"/>
                <a:sym typeface="DM Sans"/>
              </a:rPr>
              <a:t>archivo.html.txt</a:t>
            </a:r>
            <a:r>
              <a:rPr lang="es" sz="1350">
                <a:solidFill>
                  <a:schemeClr val="dk1"/>
                </a:solidFill>
                <a:highlight>
                  <a:schemeClr val="accent6"/>
                </a:highlight>
                <a:latin typeface="DM Sans"/>
                <a:ea typeface="DM Sans"/>
                <a:cs typeface="DM Sans"/>
                <a:sym typeface="DM Sans"/>
              </a:rPr>
              <a:t>).</a:t>
            </a:r>
            <a:endParaRPr sz="1350">
              <a:solidFill>
                <a:schemeClr val="dk1"/>
              </a:solidFill>
              <a:highlight>
                <a:schemeClr val="accent6"/>
              </a:highlight>
              <a:latin typeface="DM Sans"/>
              <a:ea typeface="DM Sans"/>
              <a:cs typeface="DM Sans"/>
              <a:sym typeface="DM Sans"/>
            </a:endParaRPr>
          </a:p>
          <a:p>
            <a:pPr indent="0" lvl="0" marL="0" rtl="0" algn="l">
              <a:lnSpc>
                <a:spcPct val="100000"/>
              </a:lnSpc>
              <a:spcBef>
                <a:spcPts val="11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00000"/>
              </a:lnSpc>
              <a:spcBef>
                <a:spcPts val="1100"/>
              </a:spcBef>
              <a:spcAft>
                <a:spcPts val="1100"/>
              </a:spcAft>
              <a:buNone/>
            </a:pPr>
            <a:r>
              <a:t/>
            </a:r>
            <a:endParaRPr sz="1350">
              <a:solidFill>
                <a:schemeClr val="dk1"/>
              </a:solidFill>
              <a:latin typeface="DM Sans"/>
              <a:ea typeface="DM Sans"/>
              <a:cs typeface="DM Sans"/>
              <a:sym typeface="DM Sans"/>
            </a:endParaRPr>
          </a:p>
        </p:txBody>
      </p:sp>
      <p:sp>
        <p:nvSpPr>
          <p:cNvPr id="1017" name="Google Shape;1017;p127"/>
          <p:cNvSpPr txBox="1"/>
          <p:nvPr/>
        </p:nvSpPr>
        <p:spPr>
          <a:xfrm>
            <a:off x="475500" y="468275"/>
            <a:ext cx="78867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Convenio de archivos</a:t>
            </a:r>
            <a:endParaRPr b="1" sz="4000">
              <a:solidFill>
                <a:schemeClr val="dk1"/>
              </a:solidFill>
              <a:latin typeface="DM Sans"/>
              <a:ea typeface="DM Sans"/>
              <a:cs typeface="DM Sans"/>
              <a:sym typeface="DM Sans"/>
            </a:endParaRPr>
          </a:p>
        </p:txBody>
      </p:sp>
      <p:sp>
        <p:nvSpPr>
          <p:cNvPr id="1018" name="Google Shape;1018;p127"/>
          <p:cNvSpPr/>
          <p:nvPr/>
        </p:nvSpPr>
        <p:spPr>
          <a:xfrm>
            <a:off x="475600" y="1267525"/>
            <a:ext cx="467700" cy="467100"/>
          </a:xfrm>
          <a:prstGeom prst="ellipse">
            <a:avLst/>
          </a:prstGeom>
          <a:solidFill>
            <a:srgbClr val="FFFFFF"/>
          </a:solidFill>
          <a:ln cap="flat" cmpd="sng" w="19050">
            <a:solidFill>
              <a:srgbClr val="E0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s">
                <a:latin typeface="Anton"/>
                <a:ea typeface="Anton"/>
                <a:cs typeface="Anton"/>
                <a:sym typeface="Anton"/>
              </a:rPr>
              <a:t>🙅</a:t>
            </a:r>
            <a:endParaRPr>
              <a:latin typeface="Anton"/>
              <a:ea typeface="Anton"/>
              <a:cs typeface="Anton"/>
              <a:sym typeface="Anton"/>
            </a:endParaRPr>
          </a:p>
        </p:txBody>
      </p:sp>
      <p:sp>
        <p:nvSpPr>
          <p:cNvPr id="1019" name="Google Shape;1019;p127"/>
          <p:cNvSpPr/>
          <p:nvPr/>
        </p:nvSpPr>
        <p:spPr>
          <a:xfrm>
            <a:off x="475600" y="2160700"/>
            <a:ext cx="467700" cy="467100"/>
          </a:xfrm>
          <a:prstGeom prst="ellipse">
            <a:avLst/>
          </a:prstGeom>
          <a:solidFill>
            <a:srgbClr val="FFFFFF"/>
          </a:solidFill>
          <a:ln cap="flat" cmpd="sng" w="19050">
            <a:solidFill>
              <a:srgbClr val="E0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s">
                <a:latin typeface="Anton"/>
                <a:ea typeface="Anton"/>
                <a:cs typeface="Anton"/>
                <a:sym typeface="Anton"/>
              </a:rPr>
              <a:t>💁</a:t>
            </a:r>
            <a:endParaRPr>
              <a:latin typeface="Anton"/>
              <a:ea typeface="Anton"/>
              <a:cs typeface="Anton"/>
              <a:sym typeface="Anton"/>
            </a:endParaRPr>
          </a:p>
        </p:txBody>
      </p:sp>
      <p:sp>
        <p:nvSpPr>
          <p:cNvPr id="1020" name="Google Shape;1020;p127"/>
          <p:cNvSpPr/>
          <p:nvPr/>
        </p:nvSpPr>
        <p:spPr>
          <a:xfrm>
            <a:off x="475600" y="2954875"/>
            <a:ext cx="467700" cy="467100"/>
          </a:xfrm>
          <a:prstGeom prst="ellipse">
            <a:avLst/>
          </a:prstGeom>
          <a:solidFill>
            <a:srgbClr val="FFFFFF"/>
          </a:solidFill>
          <a:ln cap="flat" cmpd="sng" w="19050">
            <a:solidFill>
              <a:srgbClr val="E0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s">
                <a:latin typeface="Anton"/>
                <a:ea typeface="Anton"/>
                <a:cs typeface="Anton"/>
                <a:sym typeface="Anton"/>
              </a:rPr>
              <a:t>🙆</a:t>
            </a:r>
            <a:endParaRPr>
              <a:latin typeface="Anton"/>
              <a:ea typeface="Anton"/>
              <a:cs typeface="Anton"/>
              <a:sym typeface="Anton"/>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128"/>
          <p:cNvSpPr txBox="1"/>
          <p:nvPr/>
        </p:nvSpPr>
        <p:spPr>
          <a:xfrm>
            <a:off x="475500" y="3293500"/>
            <a:ext cx="8193000" cy="1298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s" sz="1350">
                <a:solidFill>
                  <a:schemeClr val="dk1"/>
                </a:solidFill>
                <a:latin typeface="DM Sans"/>
                <a:ea typeface="DM Sans"/>
                <a:cs typeface="DM Sans"/>
                <a:sym typeface="DM Sans"/>
              </a:rPr>
              <a:t>👉Es el archivo que se carga cuando todavía no has hecho en ningún link (por ejemplo, al pedir </a:t>
            </a:r>
            <a:r>
              <a:rPr lang="es" sz="1350" u="sng">
                <a:solidFill>
                  <a:schemeClr val="hlink"/>
                </a:solidFill>
                <a:latin typeface="DM Sans"/>
                <a:ea typeface="DM Sans"/>
                <a:cs typeface="DM Sans"/>
                <a:sym typeface="DM Sans"/>
                <a:hlinkClick r:id="rId3"/>
              </a:rPr>
              <a:t>www.coderhouse.com</a:t>
            </a:r>
            <a:r>
              <a:rPr lang="es" sz="1350">
                <a:solidFill>
                  <a:schemeClr val="dk1"/>
                </a:solidFill>
                <a:latin typeface="DM Sans"/>
                <a:ea typeface="DM Sans"/>
                <a:cs typeface="DM Sans"/>
                <a:sym typeface="DM Sans"/>
              </a:rPr>
              <a:t> no dice qué archivo quieres). </a:t>
            </a:r>
            <a:endParaRPr sz="1350">
              <a:solidFill>
                <a:schemeClr val="dk1"/>
              </a:solidFill>
              <a:latin typeface="DM Sans"/>
              <a:ea typeface="DM Sans"/>
              <a:cs typeface="DM Sans"/>
              <a:sym typeface="DM Sans"/>
            </a:endParaRPr>
          </a:p>
          <a:p>
            <a:pPr indent="0" lvl="0" marL="0" rtl="0" algn="l">
              <a:lnSpc>
                <a:spcPct val="100000"/>
              </a:lnSpc>
              <a:spcBef>
                <a:spcPts val="1100"/>
              </a:spcBef>
              <a:spcAft>
                <a:spcPts val="0"/>
              </a:spcAft>
              <a:buNone/>
            </a:pPr>
            <a:r>
              <a:t/>
            </a:r>
            <a:endParaRPr sz="1350">
              <a:solidFill>
                <a:schemeClr val="dk1"/>
              </a:solidFill>
              <a:latin typeface="DM Sans"/>
              <a:ea typeface="DM Sans"/>
              <a:cs typeface="DM Sans"/>
              <a:sym typeface="DM Sans"/>
            </a:endParaRPr>
          </a:p>
          <a:p>
            <a:pPr indent="0" lvl="0" marL="0" rtl="0" algn="ctr">
              <a:lnSpc>
                <a:spcPct val="100000"/>
              </a:lnSpc>
              <a:spcBef>
                <a:spcPts val="1100"/>
              </a:spcBef>
              <a:spcAft>
                <a:spcPts val="1100"/>
              </a:spcAft>
              <a:buNone/>
            </a:pPr>
            <a:r>
              <a:rPr lang="es" sz="1350">
                <a:solidFill>
                  <a:schemeClr val="dk1"/>
                </a:solidFill>
                <a:highlight>
                  <a:schemeClr val="accent6"/>
                </a:highlight>
                <a:latin typeface="DM Sans"/>
                <a:ea typeface="DM Sans"/>
                <a:cs typeface="DM Sans"/>
                <a:sym typeface="DM Sans"/>
              </a:rPr>
              <a:t>Debe llamarse </a:t>
            </a:r>
            <a:r>
              <a:rPr b="1" lang="es" sz="1350">
                <a:solidFill>
                  <a:schemeClr val="dk1"/>
                </a:solidFill>
                <a:highlight>
                  <a:schemeClr val="accent6"/>
                </a:highlight>
                <a:latin typeface="DM Sans"/>
                <a:ea typeface="DM Sans"/>
                <a:cs typeface="DM Sans"/>
                <a:sym typeface="DM Sans"/>
              </a:rPr>
              <a:t>index.html</a:t>
            </a:r>
            <a:r>
              <a:rPr lang="es" sz="1350">
                <a:solidFill>
                  <a:schemeClr val="dk1"/>
                </a:solidFill>
                <a:highlight>
                  <a:schemeClr val="accent6"/>
                </a:highlight>
                <a:latin typeface="DM Sans"/>
                <a:ea typeface="DM Sans"/>
                <a:cs typeface="DM Sans"/>
                <a:sym typeface="DM Sans"/>
              </a:rPr>
              <a:t>, ya que es el nombre estandarizado.</a:t>
            </a:r>
            <a:endParaRPr sz="1350">
              <a:solidFill>
                <a:schemeClr val="dk1"/>
              </a:solidFill>
              <a:latin typeface="DM Sans"/>
              <a:ea typeface="DM Sans"/>
              <a:cs typeface="DM Sans"/>
              <a:sym typeface="DM Sans"/>
            </a:endParaRPr>
          </a:p>
        </p:txBody>
      </p:sp>
      <p:sp>
        <p:nvSpPr>
          <p:cNvPr id="1026" name="Google Shape;1026;p128"/>
          <p:cNvSpPr txBox="1"/>
          <p:nvPr/>
        </p:nvSpPr>
        <p:spPr>
          <a:xfrm>
            <a:off x="475500" y="468275"/>
            <a:ext cx="78867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Documento predeterminado</a:t>
            </a:r>
            <a:endParaRPr b="1" sz="4000">
              <a:solidFill>
                <a:schemeClr val="dk1"/>
              </a:solidFill>
              <a:latin typeface="DM Sans"/>
              <a:ea typeface="DM Sans"/>
              <a:cs typeface="DM Sans"/>
              <a:sym typeface="DM Sans"/>
            </a:endParaRPr>
          </a:p>
        </p:txBody>
      </p:sp>
      <p:pic>
        <p:nvPicPr>
          <p:cNvPr id="1027" name="Google Shape;1027;p128"/>
          <p:cNvPicPr preferRelativeResize="0"/>
          <p:nvPr/>
        </p:nvPicPr>
        <p:blipFill rotWithShape="1">
          <a:blip r:embed="rId4">
            <a:alphaModFix/>
          </a:blip>
          <a:srcRect b="47349" l="0" r="0" t="0"/>
          <a:stretch/>
        </p:blipFill>
        <p:spPr>
          <a:xfrm>
            <a:off x="2180175" y="997175"/>
            <a:ext cx="5026176" cy="2019601"/>
          </a:xfrm>
          <a:prstGeom prst="rect">
            <a:avLst/>
          </a:prstGeom>
          <a:noFill/>
          <a:ln>
            <a:noFill/>
          </a:ln>
        </p:spPr>
      </p:pic>
      <p:sp>
        <p:nvSpPr>
          <p:cNvPr id="1028" name="Google Shape;1028;p128"/>
          <p:cNvSpPr/>
          <p:nvPr/>
        </p:nvSpPr>
        <p:spPr>
          <a:xfrm>
            <a:off x="3165225" y="1739525"/>
            <a:ext cx="682200" cy="12330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2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Etiquetas</a:t>
            </a:r>
            <a:endParaRPr b="1" sz="4000">
              <a:solidFill>
                <a:schemeClr val="dk1"/>
              </a:solidFill>
              <a:latin typeface="DM Sans"/>
              <a:ea typeface="DM Sans"/>
              <a:cs typeface="DM Sans"/>
              <a:sym typeface="DM Sans"/>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13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Etiquetas HTML</a:t>
            </a:r>
            <a:endParaRPr b="1" sz="4000">
              <a:solidFill>
                <a:schemeClr val="dk1"/>
              </a:solidFill>
              <a:latin typeface="DM Sans"/>
              <a:ea typeface="DM Sans"/>
              <a:cs typeface="DM Sans"/>
              <a:sym typeface="DM Sans"/>
            </a:endParaRPr>
          </a:p>
        </p:txBody>
      </p:sp>
      <p:sp>
        <p:nvSpPr>
          <p:cNvPr id="1039" name="Google Shape;1039;p130"/>
          <p:cNvSpPr txBox="1"/>
          <p:nvPr/>
        </p:nvSpPr>
        <p:spPr>
          <a:xfrm>
            <a:off x="501450" y="1675950"/>
            <a:ext cx="81411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En el lenguaje HTML, los elementos se definen mediante etiquetas. Las etiquetas HTML indican el inicio y el final de cada elemento. Lo que se encuentra dentro de la etiqueta (el contenido) es lo que estás formateando.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highlight>
                  <a:schemeClr val="accent6"/>
                </a:highlight>
                <a:latin typeface="DM Sans"/>
                <a:ea typeface="DM Sans"/>
                <a:cs typeface="DM Sans"/>
                <a:sym typeface="DM Sans"/>
              </a:rPr>
              <a:t>Casi todas las etiquetas HTML son un juego de pares: una etiqueta abre, otra cierra. </a:t>
            </a:r>
            <a:endParaRPr sz="1350">
              <a:latin typeface="DM Sans"/>
              <a:ea typeface="DM Sans"/>
              <a:cs typeface="DM Sans"/>
              <a:sym typeface="DM Sans"/>
            </a:endParaRPr>
          </a:p>
        </p:txBody>
      </p:sp>
      <p:graphicFrame>
        <p:nvGraphicFramePr>
          <p:cNvPr id="1040" name="Google Shape;1040;p130"/>
          <p:cNvGraphicFramePr/>
          <p:nvPr/>
        </p:nvGraphicFramePr>
        <p:xfrm>
          <a:off x="1447050" y="3236675"/>
          <a:ext cx="3000000" cy="3000000"/>
        </p:xfrm>
        <a:graphic>
          <a:graphicData uri="http://schemas.openxmlformats.org/drawingml/2006/table">
            <a:tbl>
              <a:tblPr>
                <a:noFill/>
                <a:tableStyleId>{E2D47574-B84D-404E-A612-ED4518353DD0}</a:tableStyleId>
              </a:tblPr>
              <a:tblGrid>
                <a:gridCol w="6496225"/>
              </a:tblGrid>
              <a:tr h="1145175">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&lt;</a:t>
                      </a:r>
                      <a:r>
                        <a:rPr lang="es" sz="1800" u="none" cap="none" strike="noStrike">
                          <a:solidFill>
                            <a:srgbClr val="E06666"/>
                          </a:solidFill>
                          <a:latin typeface="Didact Gothic"/>
                          <a:ea typeface="Didact Gothic"/>
                          <a:cs typeface="Didact Gothic"/>
                          <a:sym typeface="Didact Gothic"/>
                        </a:rPr>
                        <a:t>etiqueta</a:t>
                      </a:r>
                      <a:r>
                        <a:rPr lang="es" sz="1800" u="none" cap="none" strike="noStrike">
                          <a:solidFill>
                            <a:srgbClr val="D9D9D9"/>
                          </a:solidFill>
                          <a:latin typeface="Didact Gothic"/>
                          <a:ea typeface="Didact Gothic"/>
                          <a:cs typeface="Didact Gothic"/>
                          <a:sym typeface="Didact Gothic"/>
                        </a:rPr>
                        <a:t>&gt;</a:t>
                      </a:r>
                      <a:br>
                        <a:rPr lang="es" sz="1800" u="none" cap="none" strike="noStrike">
                          <a:solidFill>
                            <a:srgbClr val="D9D9D9"/>
                          </a:solidFill>
                          <a:latin typeface="Didact Gothic"/>
                          <a:ea typeface="Didact Gothic"/>
                          <a:cs typeface="Didact Gothic"/>
                          <a:sym typeface="Didact Gothic"/>
                        </a:rPr>
                      </a:br>
                      <a:r>
                        <a:rPr lang="es" sz="1800" u="none" cap="none" strike="noStrike">
                          <a:solidFill>
                            <a:srgbClr val="D9D9D9"/>
                          </a:solidFill>
                          <a:latin typeface="Didact Gothic"/>
                          <a:ea typeface="Didact Gothic"/>
                          <a:cs typeface="Didact Gothic"/>
                          <a:sym typeface="Didact Gothic"/>
                        </a:rPr>
                        <a:t>  Contenido</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&lt;/</a:t>
                      </a:r>
                      <a:r>
                        <a:rPr lang="es" sz="1800" u="none" cap="none" strike="noStrike">
                          <a:solidFill>
                            <a:srgbClr val="E06666"/>
                          </a:solidFill>
                          <a:latin typeface="Didact Gothic"/>
                          <a:ea typeface="Didact Gothic"/>
                          <a:cs typeface="Didact Gothic"/>
                          <a:sym typeface="Didact Gothic"/>
                        </a:rPr>
                        <a:t>etiqueta</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666666"/>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3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Etiquetas cerradas y abiertas</a:t>
            </a:r>
            <a:endParaRPr b="1" sz="4000">
              <a:solidFill>
                <a:schemeClr val="dk1"/>
              </a:solidFill>
              <a:latin typeface="DM Sans"/>
              <a:ea typeface="DM Sans"/>
              <a:cs typeface="DM Sans"/>
              <a:sym typeface="DM Sans"/>
            </a:endParaRPr>
          </a:p>
        </p:txBody>
      </p:sp>
      <p:sp>
        <p:nvSpPr>
          <p:cNvPr id="1046" name="Google Shape;1046;p131"/>
          <p:cNvSpPr txBox="1"/>
          <p:nvPr/>
        </p:nvSpPr>
        <p:spPr>
          <a:xfrm>
            <a:off x="473350" y="1854575"/>
            <a:ext cx="4287300" cy="2103600"/>
          </a:xfrm>
          <a:prstGeom prst="rect">
            <a:avLst/>
          </a:prstGeom>
          <a:noFill/>
          <a:ln>
            <a:noFill/>
          </a:ln>
        </p:spPr>
        <p:txBody>
          <a:bodyPr anchorCtr="0" anchor="t" bIns="91425" lIns="91425" spcFirstLastPara="1" rIns="91425" wrap="square" tIns="91425">
            <a:spAutoFit/>
          </a:bodyPr>
          <a:lstStyle/>
          <a:p>
            <a:pPr indent="-314325" lvl="0" marL="457200" rtl="0" algn="l">
              <a:spcBef>
                <a:spcPts val="1000"/>
              </a:spcBef>
              <a:spcAft>
                <a:spcPts val="0"/>
              </a:spcAft>
              <a:buClr>
                <a:srgbClr val="EA90FF"/>
              </a:buClr>
              <a:buSzPts val="1350"/>
              <a:buFont typeface="DM Sans"/>
              <a:buChar char="✓"/>
            </a:pPr>
            <a:r>
              <a:rPr b="1" lang="es" sz="1350">
                <a:solidFill>
                  <a:schemeClr val="dk1"/>
                </a:solidFill>
                <a:latin typeface="DM Sans"/>
                <a:ea typeface="DM Sans"/>
                <a:cs typeface="DM Sans"/>
                <a:sym typeface="DM Sans"/>
              </a:rPr>
              <a:t>Las etiquetas</a:t>
            </a:r>
            <a:r>
              <a:rPr b="1" lang="es" sz="1350">
                <a:solidFill>
                  <a:schemeClr val="dk1"/>
                </a:solidFill>
                <a:highlight>
                  <a:schemeClr val="accent6"/>
                </a:highlight>
                <a:latin typeface="DM Sans"/>
                <a:ea typeface="DM Sans"/>
                <a:cs typeface="DM Sans"/>
                <a:sym typeface="DM Sans"/>
              </a:rPr>
              <a:t> cerradas</a:t>
            </a:r>
            <a:r>
              <a:rPr lang="es" sz="1350">
                <a:solidFill>
                  <a:schemeClr val="dk1"/>
                </a:solidFill>
                <a:latin typeface="DM Sans"/>
                <a:ea typeface="DM Sans"/>
                <a:cs typeface="DM Sans"/>
                <a:sym typeface="DM Sans"/>
              </a:rPr>
              <a:t> encierran un contenido, por lo general texto.</a:t>
            </a:r>
            <a:endParaRPr sz="1350">
              <a:solidFill>
                <a:schemeClr val="dk1"/>
              </a:solidFill>
              <a:latin typeface="DM Sans"/>
              <a:ea typeface="DM Sans"/>
              <a:cs typeface="DM Sans"/>
              <a:sym typeface="DM Sans"/>
            </a:endParaRPr>
          </a:p>
          <a:p>
            <a:pPr indent="0" lvl="0" marL="0" rtl="0" algn="l">
              <a:spcBef>
                <a:spcPts val="1000"/>
              </a:spcBef>
              <a:spcAft>
                <a:spcPts val="0"/>
              </a:spcAft>
              <a:buNone/>
            </a:pPr>
            <a:r>
              <a:t/>
            </a:r>
            <a:endParaRPr sz="1350">
              <a:solidFill>
                <a:schemeClr val="dk1"/>
              </a:solidFill>
              <a:latin typeface="DM Sans"/>
              <a:ea typeface="DM Sans"/>
              <a:cs typeface="DM Sans"/>
              <a:sym typeface="DM Sans"/>
            </a:endParaRPr>
          </a:p>
          <a:p>
            <a:pPr indent="-314325" lvl="0" marL="457200" rtl="0" algn="l">
              <a:spcBef>
                <a:spcPts val="1000"/>
              </a:spcBef>
              <a:spcAft>
                <a:spcPts val="0"/>
              </a:spcAft>
              <a:buClr>
                <a:srgbClr val="EA90FF"/>
              </a:buClr>
              <a:buSzPts val="1350"/>
              <a:buFont typeface="DM Sans"/>
              <a:buChar char="✓"/>
            </a:pPr>
            <a:r>
              <a:rPr b="1" lang="es" sz="1350">
                <a:solidFill>
                  <a:schemeClr val="dk1"/>
                </a:solidFill>
                <a:latin typeface="DM Sans"/>
                <a:ea typeface="DM Sans"/>
                <a:cs typeface="DM Sans"/>
                <a:sym typeface="DM Sans"/>
              </a:rPr>
              <a:t>Las etiquetas </a:t>
            </a:r>
            <a:r>
              <a:rPr b="1" lang="es" sz="1350">
                <a:solidFill>
                  <a:schemeClr val="dk1"/>
                </a:solidFill>
                <a:highlight>
                  <a:schemeClr val="accent6"/>
                </a:highlight>
                <a:latin typeface="DM Sans"/>
                <a:ea typeface="DM Sans"/>
                <a:cs typeface="DM Sans"/>
                <a:sym typeface="DM Sans"/>
              </a:rPr>
              <a:t>abiertas</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sirven, entre otras cosas, para incluir elementos como imágenes, líneas, entre otros. Las etiquetas abiertas también se conocen como “autocontenidas”, o que “se cierran en sí mismas”.</a:t>
            </a:r>
            <a:endParaRPr sz="1350">
              <a:solidFill>
                <a:schemeClr val="dk1"/>
              </a:solidFill>
              <a:latin typeface="DM Sans"/>
              <a:ea typeface="DM Sans"/>
              <a:cs typeface="DM Sans"/>
              <a:sym typeface="DM Sans"/>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13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Etiquetas cerradas y abiertas</a:t>
            </a:r>
            <a:endParaRPr b="1" sz="4000">
              <a:solidFill>
                <a:schemeClr val="dk1"/>
              </a:solidFill>
              <a:latin typeface="DM Sans"/>
              <a:ea typeface="DM Sans"/>
              <a:cs typeface="DM Sans"/>
              <a:sym typeface="DM Sans"/>
            </a:endParaRPr>
          </a:p>
        </p:txBody>
      </p:sp>
      <p:sp>
        <p:nvSpPr>
          <p:cNvPr id="1052" name="Google Shape;1052;p132"/>
          <p:cNvSpPr txBox="1"/>
          <p:nvPr/>
        </p:nvSpPr>
        <p:spPr>
          <a:xfrm>
            <a:off x="446350" y="1669025"/>
            <a:ext cx="81951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En el ejemplo tenemos una etiqueta cerrada llamada Párrafo &lt;</a:t>
            </a:r>
            <a:r>
              <a:rPr lang="es" sz="1350">
                <a:solidFill>
                  <a:srgbClr val="FF0000"/>
                </a:solidFill>
                <a:latin typeface="DM Sans"/>
                <a:ea typeface="DM Sans"/>
                <a:cs typeface="DM Sans"/>
                <a:sym typeface="DM Sans"/>
              </a:rPr>
              <a:t>p</a:t>
            </a:r>
            <a:r>
              <a:rPr lang="es" sz="1350">
                <a:solidFill>
                  <a:schemeClr val="dk1"/>
                </a:solidFill>
                <a:latin typeface="DM Sans"/>
                <a:ea typeface="DM Sans"/>
                <a:cs typeface="DM Sans"/>
                <a:sym typeface="DM Sans"/>
              </a:rPr>
              <a:t>&gt;&lt;/</a:t>
            </a:r>
            <a:r>
              <a:rPr lang="es" sz="1350">
                <a:solidFill>
                  <a:srgbClr val="FF0000"/>
                </a:solidFill>
                <a:latin typeface="DM Sans"/>
                <a:ea typeface="DM Sans"/>
                <a:cs typeface="DM Sans"/>
                <a:sym typeface="DM Sans"/>
              </a:rPr>
              <a:t>p</a:t>
            </a:r>
            <a:r>
              <a:rPr lang="es" sz="1350">
                <a:solidFill>
                  <a:schemeClr val="dk1"/>
                </a:solidFill>
                <a:latin typeface="DM Sans"/>
                <a:ea typeface="DM Sans"/>
                <a:cs typeface="DM Sans"/>
                <a:sym typeface="DM Sans"/>
              </a:rPr>
              <a:t>&gt;, que engloba un texto y una etiqueta abierta &lt;</a:t>
            </a:r>
            <a:r>
              <a:rPr lang="es" sz="1350">
                <a:solidFill>
                  <a:srgbClr val="FF0000"/>
                </a:solidFill>
                <a:latin typeface="DM Sans"/>
                <a:ea typeface="DM Sans"/>
                <a:cs typeface="DM Sans"/>
                <a:sym typeface="DM Sans"/>
              </a:rPr>
              <a:t>hr</a:t>
            </a:r>
            <a:r>
              <a:rPr lang="es" sz="1350">
                <a:solidFill>
                  <a:schemeClr val="dk1"/>
                </a:solidFill>
                <a:latin typeface="DM Sans"/>
                <a:ea typeface="DM Sans"/>
                <a:cs typeface="DM Sans"/>
                <a:sym typeface="DM Sans"/>
              </a:rPr>
              <a:t>/&gt; para incluir una línea horizontal. El signo “/” se utiliza para las etiquetas de cierre. En estas últimas se pone a continuación del signo “&lt;”, mientras que en las abiertas delante del signo “&gt;”.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graphicFrame>
        <p:nvGraphicFramePr>
          <p:cNvPr id="1053" name="Google Shape;1053;p132"/>
          <p:cNvGraphicFramePr/>
          <p:nvPr/>
        </p:nvGraphicFramePr>
        <p:xfrm>
          <a:off x="473338" y="3096550"/>
          <a:ext cx="3000000" cy="3000000"/>
        </p:xfrm>
        <a:graphic>
          <a:graphicData uri="http://schemas.openxmlformats.org/drawingml/2006/table">
            <a:tbl>
              <a:tblPr>
                <a:noFill/>
                <a:tableStyleId>{E2D47574-B84D-404E-A612-ED4518353DD0}</a:tableStyleId>
              </a:tblPr>
              <a:tblGrid>
                <a:gridCol w="7872725"/>
              </a:tblGrid>
              <a:tr h="1346200">
                <a:tc>
                  <a:txBody>
                    <a:bodyPr/>
                    <a:lstStyle/>
                    <a:p>
                      <a:pPr indent="0" lvl="0" marL="0" marR="0" rtl="0" algn="l">
                        <a:lnSpc>
                          <a:spcPct val="100000"/>
                        </a:lnSpc>
                        <a:spcBef>
                          <a:spcPts val="0"/>
                        </a:spcBef>
                        <a:spcAft>
                          <a:spcPts val="0"/>
                        </a:spcAft>
                        <a:buClr>
                          <a:srgbClr val="000000"/>
                        </a:buClr>
                        <a:buSzPts val="1800"/>
                        <a:buFont typeface="Arial"/>
                        <a:buNone/>
                      </a:pPr>
                      <a:r>
                        <a:rPr lang="es" sz="2000" u="none" cap="none" strike="noStrike">
                          <a:solidFill>
                            <a:srgbClr val="CCCCCC"/>
                          </a:solidFill>
                          <a:latin typeface="Helvetica Neue Light"/>
                          <a:ea typeface="Helvetica Neue Light"/>
                          <a:cs typeface="Helvetica Neue Light"/>
                          <a:sym typeface="Helvetica Neue Light"/>
                        </a:rPr>
                        <a:t>&lt;</a:t>
                      </a:r>
                      <a:r>
                        <a:rPr lang="es" sz="2000" u="none" cap="none" strike="noStrike">
                          <a:solidFill>
                            <a:srgbClr val="E06666"/>
                          </a:solidFill>
                          <a:latin typeface="Helvetica Neue Light"/>
                          <a:ea typeface="Helvetica Neue Light"/>
                          <a:cs typeface="Helvetica Neue Light"/>
                          <a:sym typeface="Helvetica Neue Light"/>
                        </a:rPr>
                        <a:t>p</a:t>
                      </a:r>
                      <a:r>
                        <a:rPr lang="es" sz="2000" u="none" cap="none" strike="noStrike">
                          <a:solidFill>
                            <a:srgbClr val="CCCCCC"/>
                          </a:solidFill>
                          <a:latin typeface="Helvetica Neue Light"/>
                          <a:ea typeface="Helvetica Neue Light"/>
                          <a:cs typeface="Helvetica Neue Light"/>
                          <a:sym typeface="Helvetica Neue Light"/>
                        </a:rPr>
                        <a:t>&gt;Este es un párrafo con texto en su interior - Etiqueta Cerrada &lt;/</a:t>
                      </a:r>
                      <a:r>
                        <a:rPr lang="es" sz="2000" u="none" cap="none" strike="noStrike">
                          <a:solidFill>
                            <a:srgbClr val="E06666"/>
                          </a:solidFill>
                          <a:latin typeface="Helvetica Neue Light"/>
                          <a:ea typeface="Helvetica Neue Light"/>
                          <a:cs typeface="Helvetica Neue Light"/>
                          <a:sym typeface="Helvetica Neue Light"/>
                        </a:rPr>
                        <a:t>p</a:t>
                      </a:r>
                      <a:r>
                        <a:rPr lang="es" sz="2000" u="none" cap="none" strike="noStrike">
                          <a:solidFill>
                            <a:srgbClr val="CCCCCC"/>
                          </a:solidFill>
                          <a:latin typeface="Helvetica Neue Light"/>
                          <a:ea typeface="Helvetica Neue Light"/>
                          <a:cs typeface="Helvetica Neue Light"/>
                          <a:sym typeface="Helvetica Neue Light"/>
                        </a:rPr>
                        <a:t>&gt;</a:t>
                      </a:r>
                      <a:endParaRPr sz="2000" u="none" cap="none" strike="noStrike">
                        <a:solidFill>
                          <a:srgbClr val="CCCCCC"/>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t/>
                      </a:r>
                      <a:endParaRPr sz="2000" u="none" cap="none" strike="noStrike">
                        <a:solidFill>
                          <a:srgbClr val="CCCCCC"/>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2000" u="none" cap="none" strike="noStrike">
                          <a:solidFill>
                            <a:srgbClr val="CCCCCC"/>
                          </a:solidFill>
                          <a:latin typeface="Helvetica Neue Light"/>
                          <a:ea typeface="Helvetica Neue Light"/>
                          <a:cs typeface="Helvetica Neue Light"/>
                          <a:sym typeface="Helvetica Neue Light"/>
                        </a:rPr>
                        <a:t>&lt;</a:t>
                      </a:r>
                      <a:r>
                        <a:rPr lang="es" sz="2000" u="none" cap="none" strike="noStrike">
                          <a:solidFill>
                            <a:srgbClr val="E06666"/>
                          </a:solidFill>
                          <a:latin typeface="Helvetica Neue Light"/>
                          <a:ea typeface="Helvetica Neue Light"/>
                          <a:cs typeface="Helvetica Neue Light"/>
                          <a:sym typeface="Helvetica Neue Light"/>
                        </a:rPr>
                        <a:t>hr</a:t>
                      </a:r>
                      <a:r>
                        <a:rPr lang="es" sz="2000" u="none" cap="none" strike="noStrike">
                          <a:solidFill>
                            <a:srgbClr val="CCCCCC"/>
                          </a:solidFill>
                          <a:latin typeface="Helvetica Neue Light"/>
                          <a:ea typeface="Helvetica Neue Light"/>
                          <a:cs typeface="Helvetica Neue Light"/>
                          <a:sym typeface="Helvetica Neue Light"/>
                        </a:rPr>
                        <a:t>/&gt; &lt;!-- Esto es una línea horizontal - Etiqueta abierta --&gt;</a:t>
                      </a:r>
                      <a:endParaRPr sz="2000" u="none" cap="none" strike="noStrike">
                        <a:solidFill>
                          <a:srgbClr val="666666"/>
                        </a:solidFill>
                        <a:latin typeface="Helvetica Neue Light"/>
                        <a:ea typeface="Helvetica Neue Light"/>
                        <a:cs typeface="Helvetica Neue Light"/>
                        <a:sym typeface="Helvetica Neue Light"/>
                      </a:endParaRPr>
                    </a:p>
                  </a:txBody>
                  <a:tcPr marT="63500" marB="63500" marR="63500" marL="63500">
                    <a:solidFill>
                      <a:srgbClr val="0C343D"/>
                    </a:solidFill>
                  </a:tcPr>
                </a:tc>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grpSp>
        <p:nvGrpSpPr>
          <p:cNvPr id="1058" name="Google Shape;1058;p133"/>
          <p:cNvGrpSpPr/>
          <p:nvPr/>
        </p:nvGrpSpPr>
        <p:grpSpPr>
          <a:xfrm>
            <a:off x="457338" y="468286"/>
            <a:ext cx="431100" cy="431100"/>
            <a:chOff x="4616400" y="1950761"/>
            <a:chExt cx="431100" cy="431100"/>
          </a:xfrm>
        </p:grpSpPr>
        <p:sp>
          <p:nvSpPr>
            <p:cNvPr id="1059" name="Google Shape;1059;p133"/>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0" name="Google Shape;1060;p133"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1061" name="Google Shape;1061;p133"/>
          <p:cNvSpPr txBox="1"/>
          <p:nvPr/>
        </p:nvSpPr>
        <p:spPr>
          <a:xfrm>
            <a:off x="457350" y="1820575"/>
            <a:ext cx="7169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chemeClr val="lt1"/>
                </a:solidFill>
                <a:latin typeface="DM Sans"/>
                <a:ea typeface="DM Sans"/>
                <a:cs typeface="DM Sans"/>
                <a:sym typeface="DM Sans"/>
              </a:rPr>
              <a:t>Ya no es una obligación poner el signo “</a:t>
            </a:r>
            <a:r>
              <a:rPr b="1" lang="es" sz="2500">
                <a:solidFill>
                  <a:schemeClr val="lt1"/>
                </a:solidFill>
                <a:latin typeface="DM Sans"/>
                <a:ea typeface="DM Sans"/>
                <a:cs typeface="DM Sans"/>
                <a:sym typeface="DM Sans"/>
              </a:rPr>
              <a:t> / </a:t>
            </a:r>
            <a:r>
              <a:rPr lang="es" sz="2500">
                <a:solidFill>
                  <a:schemeClr val="lt1"/>
                </a:solidFill>
                <a:latin typeface="DM Sans"/>
                <a:ea typeface="DM Sans"/>
                <a:cs typeface="DM Sans"/>
                <a:sym typeface="DM Sans"/>
              </a:rPr>
              <a:t>”.  Por ejemplo, </a:t>
            </a:r>
            <a:r>
              <a:rPr b="1" lang="es" sz="2500">
                <a:solidFill>
                  <a:schemeClr val="lt1"/>
                </a:solidFill>
                <a:latin typeface="DM Sans"/>
                <a:ea typeface="DM Sans"/>
                <a:cs typeface="DM Sans"/>
                <a:sym typeface="DM Sans"/>
              </a:rPr>
              <a:t>&lt;img src=””&gt;</a:t>
            </a:r>
            <a:r>
              <a:rPr lang="es" sz="2500">
                <a:solidFill>
                  <a:schemeClr val="lt1"/>
                </a:solidFill>
                <a:latin typeface="DM Sans"/>
                <a:ea typeface="DM Sans"/>
                <a:cs typeface="DM Sans"/>
                <a:sym typeface="DM Sans"/>
              </a:rPr>
              <a:t> funcionará correctamente, y lo mismo sucederá con </a:t>
            </a:r>
            <a:r>
              <a:rPr b="1" lang="es" sz="2500">
                <a:solidFill>
                  <a:schemeClr val="lt1"/>
                </a:solidFill>
                <a:latin typeface="DM Sans"/>
                <a:ea typeface="DM Sans"/>
                <a:cs typeface="DM Sans"/>
                <a:sym typeface="DM Sans"/>
              </a:rPr>
              <a:t>&lt;br&gt;</a:t>
            </a:r>
            <a:r>
              <a:rPr lang="es" sz="2500">
                <a:solidFill>
                  <a:schemeClr val="lt1"/>
                </a:solidFill>
                <a:latin typeface="DM Sans"/>
                <a:ea typeface="DM Sans"/>
                <a:cs typeface="DM Sans"/>
                <a:sym typeface="DM Sans"/>
              </a:rPr>
              <a:t>, </a:t>
            </a:r>
            <a:r>
              <a:rPr b="1" lang="es" sz="2500">
                <a:solidFill>
                  <a:schemeClr val="lt1"/>
                </a:solidFill>
                <a:latin typeface="DM Sans"/>
                <a:ea typeface="DM Sans"/>
                <a:cs typeface="DM Sans"/>
                <a:sym typeface="DM Sans"/>
              </a:rPr>
              <a:t>&lt;hr&gt;</a:t>
            </a:r>
            <a:r>
              <a:rPr lang="es" sz="2500">
                <a:solidFill>
                  <a:schemeClr val="lt1"/>
                </a:solidFill>
                <a:latin typeface="DM Sans"/>
                <a:ea typeface="DM Sans"/>
                <a:cs typeface="DM Sans"/>
                <a:sym typeface="DM Sans"/>
              </a:rPr>
              <a:t>, o los meta tag.</a:t>
            </a:r>
            <a:endParaRPr sz="2500">
              <a:solidFill>
                <a:schemeClr val="lt1"/>
              </a:solidFill>
              <a:latin typeface="DM Sans"/>
              <a:ea typeface="DM Sans"/>
              <a:cs typeface="DM Sans"/>
              <a:sym typeface="DM Sans"/>
            </a:endParaRPr>
          </a:p>
        </p:txBody>
      </p:sp>
      <p:sp>
        <p:nvSpPr>
          <p:cNvPr id="1062" name="Google Shape;1062;p133"/>
          <p:cNvSpPr txBox="1"/>
          <p:nvPr/>
        </p:nvSpPr>
        <p:spPr>
          <a:xfrm>
            <a:off x="501450" y="990525"/>
            <a:ext cx="816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EAFF6A"/>
                </a:solidFill>
                <a:latin typeface="DM Sans"/>
                <a:ea typeface="DM Sans"/>
                <a:cs typeface="DM Sans"/>
                <a:sym typeface="DM Sans"/>
              </a:rPr>
              <a:t>Etiquetas abiertas en  HTML5</a:t>
            </a:r>
            <a:endParaRPr b="1" sz="4000">
              <a:solidFill>
                <a:srgbClr val="EAFF6A"/>
              </a:solidFill>
              <a:latin typeface="DM Sans"/>
              <a:ea typeface="DM Sans"/>
              <a:cs typeface="DM Sans"/>
              <a:sym typeface="DM Sans"/>
            </a:endParaRPr>
          </a:p>
        </p:txBody>
      </p:sp>
      <p:sp>
        <p:nvSpPr>
          <p:cNvPr id="1063" name="Google Shape;1063;p133"/>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PARA RECORDAR</a:t>
            </a:r>
            <a:endParaRPr>
              <a:solidFill>
                <a:schemeClr val="lt1"/>
              </a:solidFill>
              <a:latin typeface="DM Sans"/>
              <a:ea typeface="DM Sans"/>
              <a:cs typeface="DM Sans"/>
              <a:sym typeface="DM Sans"/>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13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Atributos de las etiquetas</a:t>
            </a:r>
            <a:endParaRPr b="1" sz="4000">
              <a:solidFill>
                <a:schemeClr val="dk1"/>
              </a:solidFill>
              <a:latin typeface="DM Sans"/>
              <a:ea typeface="DM Sans"/>
              <a:cs typeface="DM Sans"/>
              <a:sym typeface="DM Sans"/>
            </a:endParaRPr>
          </a:p>
        </p:txBody>
      </p:sp>
      <p:sp>
        <p:nvSpPr>
          <p:cNvPr id="1069" name="Google Shape;1069;p134"/>
          <p:cNvSpPr txBox="1"/>
          <p:nvPr/>
        </p:nvSpPr>
        <p:spPr>
          <a:xfrm>
            <a:off x="1015950" y="1977725"/>
            <a:ext cx="7626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highlight>
                  <a:schemeClr val="accent6"/>
                </a:highlight>
                <a:latin typeface="DM Sans"/>
                <a:ea typeface="DM Sans"/>
                <a:cs typeface="DM Sans"/>
                <a:sym typeface="DM Sans"/>
              </a:rPr>
              <a:t>Cualquier característica que pueda ser diferente entre una etiqueta y la otra. </a:t>
            </a:r>
            <a:r>
              <a:rPr lang="es" sz="1350">
                <a:latin typeface="DM Sans"/>
                <a:ea typeface="DM Sans"/>
                <a:cs typeface="DM Sans"/>
                <a:sym typeface="DM Sans"/>
              </a:rPr>
              <a:t>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El valor que tendrá va entre comillas y cada una puede tener más de un atributo, separados entre sí por espacios. Los mismos sólo van en la etiqueta de apertura. </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1070" name="Google Shape;1070;p134"/>
          <p:cNvSpPr/>
          <p:nvPr/>
        </p:nvSpPr>
        <p:spPr>
          <a:xfrm>
            <a:off x="548250" y="1977725"/>
            <a:ext cx="467700" cy="467100"/>
          </a:xfrm>
          <a:prstGeom prst="ellipse">
            <a:avLst/>
          </a:prstGeom>
          <a:solidFill>
            <a:srgbClr val="FFFFFF"/>
          </a:solidFill>
          <a:ln cap="flat" cmpd="sng" w="19050">
            <a:solidFill>
              <a:srgbClr val="E0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43102" rtl="0" algn="ctr">
              <a:spcBef>
                <a:spcPts val="0"/>
              </a:spcBef>
              <a:spcAft>
                <a:spcPts val="0"/>
              </a:spcAft>
              <a:buNone/>
            </a:pPr>
            <a:r>
              <a:rPr lang="es" sz="1700">
                <a:latin typeface="Anton"/>
                <a:ea typeface="Anton"/>
                <a:cs typeface="Anton"/>
                <a:sym typeface="Anton"/>
              </a:rPr>
              <a:t>⇄</a:t>
            </a:r>
            <a:endParaRPr sz="1700">
              <a:latin typeface="Anton"/>
              <a:ea typeface="Anton"/>
              <a:cs typeface="Anton"/>
              <a:sym typeface="Anton"/>
            </a:endParaRPr>
          </a:p>
        </p:txBody>
      </p:sp>
      <p:sp>
        <p:nvSpPr>
          <p:cNvPr id="1071" name="Google Shape;1071;p134"/>
          <p:cNvSpPr txBox="1"/>
          <p:nvPr/>
        </p:nvSpPr>
        <p:spPr>
          <a:xfrm>
            <a:off x="473350" y="1358425"/>
            <a:ext cx="49434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Todas las etiquetas aceptan atributos:</a:t>
            </a:r>
            <a:endParaRPr/>
          </a:p>
        </p:txBody>
      </p:sp>
      <p:graphicFrame>
        <p:nvGraphicFramePr>
          <p:cNvPr id="1072" name="Google Shape;1072;p134"/>
          <p:cNvGraphicFramePr/>
          <p:nvPr/>
        </p:nvGraphicFramePr>
        <p:xfrm>
          <a:off x="2875100" y="3141525"/>
          <a:ext cx="3000000" cy="3000000"/>
        </p:xfrm>
        <a:graphic>
          <a:graphicData uri="http://schemas.openxmlformats.org/drawingml/2006/table">
            <a:tbl>
              <a:tblPr>
                <a:noFill/>
                <a:tableStyleId>{E2D47574-B84D-404E-A612-ED4518353DD0}</a:tableStyleId>
              </a:tblPr>
              <a:tblGrid>
                <a:gridCol w="3393800"/>
              </a:tblGrid>
              <a:tr h="1304250">
                <a:tc>
                  <a:txBody>
                    <a:bodyPr/>
                    <a:lstStyle/>
                    <a:p>
                      <a:pPr indent="0" lvl="0" marL="0" marR="0" rtl="0" algn="l">
                        <a:lnSpc>
                          <a:spcPct val="100000"/>
                        </a:lnSpc>
                        <a:spcBef>
                          <a:spcPts val="0"/>
                        </a:spcBef>
                        <a:spcAft>
                          <a:spcPts val="0"/>
                        </a:spcAft>
                        <a:buClr>
                          <a:srgbClr val="000000"/>
                        </a:buClr>
                        <a:buSzPts val="1800"/>
                        <a:buFont typeface="Arial"/>
                        <a:buNone/>
                      </a:pPr>
                      <a:r>
                        <a:rPr lang="es" sz="2000" u="none" cap="none" strike="noStrike">
                          <a:solidFill>
                            <a:srgbClr val="D9D9D9"/>
                          </a:solidFill>
                          <a:latin typeface="Didact Gothic"/>
                          <a:ea typeface="Didact Gothic"/>
                          <a:cs typeface="Didact Gothic"/>
                          <a:sym typeface="Didact Gothic"/>
                        </a:rPr>
                        <a:t>&lt;</a:t>
                      </a:r>
                      <a:r>
                        <a:rPr lang="es" sz="2000" u="none" cap="none" strike="noStrike">
                          <a:solidFill>
                            <a:srgbClr val="E06666"/>
                          </a:solidFill>
                          <a:latin typeface="Didact Gothic"/>
                          <a:ea typeface="Didact Gothic"/>
                          <a:cs typeface="Didact Gothic"/>
                          <a:sym typeface="Didact Gothic"/>
                        </a:rPr>
                        <a:t>etiqueta </a:t>
                      </a:r>
                      <a:r>
                        <a:rPr lang="es" sz="2000" u="none" cap="none" strike="noStrike">
                          <a:solidFill>
                            <a:srgbClr val="FF9900"/>
                          </a:solidFill>
                          <a:latin typeface="Didact Gothic"/>
                          <a:ea typeface="Didact Gothic"/>
                          <a:cs typeface="Didact Gothic"/>
                          <a:sym typeface="Didact Gothic"/>
                        </a:rPr>
                        <a:t>atributo</a:t>
                      </a:r>
                      <a:r>
                        <a:rPr lang="es" sz="2000" u="none" cap="none" strike="noStrike">
                          <a:solidFill>
                            <a:srgbClr val="E06666"/>
                          </a:solidFill>
                          <a:latin typeface="Didact Gothic"/>
                          <a:ea typeface="Didact Gothic"/>
                          <a:cs typeface="Didact Gothic"/>
                          <a:sym typeface="Didact Gothic"/>
                        </a:rPr>
                        <a:t>=</a:t>
                      </a:r>
                      <a:r>
                        <a:rPr lang="es" sz="2000" u="none" cap="none" strike="noStrike">
                          <a:solidFill>
                            <a:srgbClr val="93C47D"/>
                          </a:solidFill>
                          <a:latin typeface="Didact Gothic"/>
                          <a:ea typeface="Didact Gothic"/>
                          <a:cs typeface="Didact Gothic"/>
                          <a:sym typeface="Didact Gothic"/>
                        </a:rPr>
                        <a:t>”valor”</a:t>
                      </a:r>
                      <a:r>
                        <a:rPr lang="es" sz="2000" u="none" cap="none" strike="noStrike">
                          <a:solidFill>
                            <a:srgbClr val="D9D9D9"/>
                          </a:solidFill>
                          <a:latin typeface="Didact Gothic"/>
                          <a:ea typeface="Didact Gothic"/>
                          <a:cs typeface="Didact Gothic"/>
                          <a:sym typeface="Didact Gothic"/>
                        </a:rPr>
                        <a:t>&gt;</a:t>
                      </a:r>
                      <a:br>
                        <a:rPr lang="es" sz="2000" u="none" cap="none" strike="noStrike">
                          <a:solidFill>
                            <a:srgbClr val="D9D9D9"/>
                          </a:solidFill>
                          <a:latin typeface="Didact Gothic"/>
                          <a:ea typeface="Didact Gothic"/>
                          <a:cs typeface="Didact Gothic"/>
                          <a:sym typeface="Didact Gothic"/>
                        </a:rPr>
                      </a:br>
                      <a:r>
                        <a:rPr lang="es" sz="2000" u="none" cap="none" strike="noStrike">
                          <a:solidFill>
                            <a:srgbClr val="D9D9D9"/>
                          </a:solidFill>
                          <a:latin typeface="Didact Gothic"/>
                          <a:ea typeface="Didact Gothic"/>
                          <a:cs typeface="Didact Gothic"/>
                          <a:sym typeface="Didact Gothic"/>
                        </a:rPr>
                        <a:t>  Contenido</a:t>
                      </a:r>
                      <a:endParaRPr sz="20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2000" u="none" cap="none" strike="noStrike">
                          <a:solidFill>
                            <a:srgbClr val="D9D9D9"/>
                          </a:solidFill>
                          <a:latin typeface="Didact Gothic"/>
                          <a:ea typeface="Didact Gothic"/>
                          <a:cs typeface="Didact Gothic"/>
                          <a:sym typeface="Didact Gothic"/>
                        </a:rPr>
                        <a:t>&lt;/</a:t>
                      </a:r>
                      <a:r>
                        <a:rPr lang="es" sz="2000" u="none" cap="none" strike="noStrike">
                          <a:solidFill>
                            <a:srgbClr val="E06666"/>
                          </a:solidFill>
                          <a:latin typeface="Didact Gothic"/>
                          <a:ea typeface="Didact Gothic"/>
                          <a:cs typeface="Didact Gothic"/>
                          <a:sym typeface="Didact Gothic"/>
                        </a:rPr>
                        <a:t>etiqueta</a:t>
                      </a:r>
                      <a:r>
                        <a:rPr lang="es" sz="2000" u="none" cap="none" strike="noStrike">
                          <a:solidFill>
                            <a:srgbClr val="D9D9D9"/>
                          </a:solidFill>
                          <a:latin typeface="Didact Gothic"/>
                          <a:ea typeface="Didact Gothic"/>
                          <a:cs typeface="Didact Gothic"/>
                          <a:sym typeface="Didact Gothic"/>
                        </a:rPr>
                        <a:t>&gt;</a:t>
                      </a:r>
                      <a:endParaRPr sz="2000" u="none" cap="none" strike="noStrike">
                        <a:solidFill>
                          <a:srgbClr val="666666"/>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13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Anidar etiquetas</a:t>
            </a:r>
            <a:endParaRPr b="1" sz="4000">
              <a:solidFill>
                <a:schemeClr val="dk1"/>
              </a:solidFill>
              <a:latin typeface="DM Sans"/>
              <a:ea typeface="DM Sans"/>
              <a:cs typeface="DM Sans"/>
              <a:sym typeface="DM Sans"/>
            </a:endParaRPr>
          </a:p>
        </p:txBody>
      </p:sp>
      <p:sp>
        <p:nvSpPr>
          <p:cNvPr id="1078" name="Google Shape;1078;p135"/>
          <p:cNvSpPr txBox="1"/>
          <p:nvPr/>
        </p:nvSpPr>
        <p:spPr>
          <a:xfrm>
            <a:off x="1015950" y="1977725"/>
            <a:ext cx="76266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highlight>
                  <a:schemeClr val="accent6"/>
                </a:highlight>
                <a:latin typeface="DM Sans"/>
                <a:ea typeface="DM Sans"/>
                <a:cs typeface="DM Sans"/>
                <a:sym typeface="DM Sans"/>
              </a:rPr>
              <a:t>   Siempre se cierran en orden inverso a la apertura.</a:t>
            </a:r>
            <a:endParaRPr sz="1350">
              <a:highlight>
                <a:schemeClr val="accent6"/>
              </a:highlight>
              <a:latin typeface="DM Sans"/>
              <a:ea typeface="DM Sans"/>
              <a:cs typeface="DM Sans"/>
              <a:sym typeface="DM Sans"/>
            </a:endParaRPr>
          </a:p>
          <a:p>
            <a:pPr indent="0" lvl="0" marL="0" rtl="0" algn="l">
              <a:spcBef>
                <a:spcPts val="0"/>
              </a:spcBef>
              <a:spcAft>
                <a:spcPts val="0"/>
              </a:spcAft>
              <a:buNone/>
            </a:pPr>
            <a:r>
              <a:t/>
            </a:r>
            <a:endParaRPr sz="1350">
              <a:highlight>
                <a:schemeClr val="accent6"/>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1079" name="Google Shape;1079;p135"/>
          <p:cNvSpPr/>
          <p:nvPr/>
        </p:nvSpPr>
        <p:spPr>
          <a:xfrm>
            <a:off x="548250" y="1977725"/>
            <a:ext cx="467700" cy="467100"/>
          </a:xfrm>
          <a:prstGeom prst="ellipse">
            <a:avLst/>
          </a:prstGeom>
          <a:solidFill>
            <a:srgbClr val="FFFFFF"/>
          </a:solidFill>
          <a:ln cap="flat" cmpd="sng" w="19050">
            <a:solidFill>
              <a:srgbClr val="E0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43102" rtl="0" algn="ctr">
              <a:spcBef>
                <a:spcPts val="0"/>
              </a:spcBef>
              <a:spcAft>
                <a:spcPts val="0"/>
              </a:spcAft>
              <a:buNone/>
            </a:pPr>
            <a:r>
              <a:rPr lang="es" sz="1700">
                <a:latin typeface="Anton"/>
                <a:ea typeface="Anton"/>
                <a:cs typeface="Anton"/>
                <a:sym typeface="Anton"/>
              </a:rPr>
              <a:t>👀</a:t>
            </a:r>
            <a:endParaRPr sz="1700">
              <a:latin typeface="Anton"/>
              <a:ea typeface="Anton"/>
              <a:cs typeface="Anton"/>
              <a:sym typeface="Anton"/>
            </a:endParaRPr>
          </a:p>
        </p:txBody>
      </p:sp>
      <p:sp>
        <p:nvSpPr>
          <p:cNvPr id="1080" name="Google Shape;1080;p135"/>
          <p:cNvSpPr txBox="1"/>
          <p:nvPr/>
        </p:nvSpPr>
        <p:spPr>
          <a:xfrm>
            <a:off x="473350" y="1358425"/>
            <a:ext cx="81951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Es posible meter una etiqueta dentro de la otra, de hecho, esto es más común de lo que parece. Lo más importante es tener presente que:</a:t>
            </a:r>
            <a:endParaRPr sz="1350">
              <a:solidFill>
                <a:schemeClr val="dk1"/>
              </a:solidFill>
              <a:latin typeface="DM Sans"/>
              <a:ea typeface="DM Sans"/>
              <a:cs typeface="DM Sans"/>
              <a:sym typeface="DM Sans"/>
            </a:endParaRPr>
          </a:p>
        </p:txBody>
      </p:sp>
      <p:pic>
        <p:nvPicPr>
          <p:cNvPr id="1081" name="Google Shape;1081;p135"/>
          <p:cNvPicPr preferRelativeResize="0"/>
          <p:nvPr/>
        </p:nvPicPr>
        <p:blipFill rotWithShape="1">
          <a:blip r:embed="rId3">
            <a:alphaModFix/>
          </a:blip>
          <a:srcRect b="0" l="0" r="0" t="0"/>
          <a:stretch/>
        </p:blipFill>
        <p:spPr>
          <a:xfrm>
            <a:off x="1374275" y="2633050"/>
            <a:ext cx="6250151" cy="192072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3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Sintaxis del código</a:t>
            </a:r>
            <a:endParaRPr b="1" sz="4000">
              <a:solidFill>
                <a:schemeClr val="dk1"/>
              </a:solidFill>
              <a:latin typeface="DM Sans"/>
              <a:ea typeface="DM Sans"/>
              <a:cs typeface="DM Sans"/>
              <a:sym typeface="DM Sans"/>
            </a:endParaRPr>
          </a:p>
        </p:txBody>
      </p:sp>
      <p:sp>
        <p:nvSpPr>
          <p:cNvPr id="1087" name="Google Shape;1087;p136"/>
          <p:cNvSpPr/>
          <p:nvPr/>
        </p:nvSpPr>
        <p:spPr>
          <a:xfrm>
            <a:off x="2825075" y="2532975"/>
            <a:ext cx="467700" cy="467100"/>
          </a:xfrm>
          <a:prstGeom prst="ellipse">
            <a:avLst/>
          </a:prstGeom>
          <a:solidFill>
            <a:srgbClr val="FFFFFF"/>
          </a:solidFill>
          <a:ln cap="flat" cmpd="sng" w="19050">
            <a:solidFill>
              <a:srgbClr val="E0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43102" rtl="0" algn="ctr">
              <a:spcBef>
                <a:spcPts val="0"/>
              </a:spcBef>
              <a:spcAft>
                <a:spcPts val="0"/>
              </a:spcAft>
              <a:buNone/>
            </a:pPr>
            <a:r>
              <a:rPr lang="es" sz="1700">
                <a:latin typeface="Anton"/>
                <a:ea typeface="Anton"/>
                <a:cs typeface="Anton"/>
                <a:sym typeface="Anton"/>
              </a:rPr>
              <a:t>👍</a:t>
            </a:r>
            <a:endParaRPr sz="1700">
              <a:latin typeface="Anton"/>
              <a:ea typeface="Anton"/>
              <a:cs typeface="Anton"/>
              <a:sym typeface="Anton"/>
            </a:endParaRPr>
          </a:p>
        </p:txBody>
      </p:sp>
      <p:sp>
        <p:nvSpPr>
          <p:cNvPr id="1088" name="Google Shape;1088;p136"/>
          <p:cNvSpPr txBox="1"/>
          <p:nvPr/>
        </p:nvSpPr>
        <p:spPr>
          <a:xfrm>
            <a:off x="473350" y="1781800"/>
            <a:ext cx="81951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Es importante mantener el orden dentro del código e incorporar buenas prácticas:</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sp>
        <p:nvSpPr>
          <p:cNvPr id="1089" name="Google Shape;1089;p136"/>
          <p:cNvSpPr txBox="1"/>
          <p:nvPr/>
        </p:nvSpPr>
        <p:spPr>
          <a:xfrm>
            <a:off x="501450" y="2553500"/>
            <a:ext cx="8141100" cy="8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350">
                <a:highlight>
                  <a:schemeClr val="accent6"/>
                </a:highlight>
                <a:latin typeface="DM Sans"/>
                <a:ea typeface="DM Sans"/>
                <a:cs typeface="DM Sans"/>
                <a:sym typeface="DM Sans"/>
              </a:rPr>
              <a:t>Manejo de tabulaciones.</a:t>
            </a:r>
            <a:endParaRPr sz="1350">
              <a:highlight>
                <a:schemeClr val="accent6"/>
              </a:highlight>
              <a:latin typeface="DM Sans"/>
              <a:ea typeface="DM Sans"/>
              <a:cs typeface="DM Sans"/>
              <a:sym typeface="DM Sans"/>
            </a:endParaRPr>
          </a:p>
          <a:p>
            <a:pPr indent="0" lvl="0" marL="0" rtl="0" algn="ctr">
              <a:spcBef>
                <a:spcPts val="0"/>
              </a:spcBef>
              <a:spcAft>
                <a:spcPts val="0"/>
              </a:spcAft>
              <a:buNone/>
            </a:pPr>
            <a:r>
              <a:rPr lang="es" sz="1350">
                <a:highlight>
                  <a:schemeClr val="accent6"/>
                </a:highlight>
                <a:latin typeface="DM Sans"/>
                <a:ea typeface="DM Sans"/>
                <a:cs typeface="DM Sans"/>
                <a:sym typeface="DM Sans"/>
              </a:rPr>
              <a:t>Bloques de código.</a:t>
            </a:r>
            <a:endParaRPr sz="1350">
              <a:highlight>
                <a:schemeClr val="accent6"/>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38"/>
          <p:cNvPicPr preferRelativeResize="0"/>
          <p:nvPr/>
        </p:nvPicPr>
        <p:blipFill rotWithShape="1">
          <a:blip r:embed="rId3">
            <a:alphaModFix/>
          </a:blip>
          <a:srcRect b="0" l="0" r="3567" t="0"/>
          <a:stretch/>
        </p:blipFill>
        <p:spPr>
          <a:xfrm>
            <a:off x="0" y="0"/>
            <a:ext cx="3305924" cy="5143501"/>
          </a:xfrm>
          <a:prstGeom prst="rect">
            <a:avLst/>
          </a:prstGeom>
          <a:noFill/>
          <a:ln>
            <a:noFill/>
          </a:ln>
        </p:spPr>
      </p:pic>
      <p:sp>
        <p:nvSpPr>
          <p:cNvPr id="173" name="Google Shape;173;p38"/>
          <p:cNvSpPr/>
          <p:nvPr/>
        </p:nvSpPr>
        <p:spPr>
          <a:xfrm>
            <a:off x="3694625" y="873325"/>
            <a:ext cx="29268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8"/>
          <p:cNvSpPr txBox="1"/>
          <p:nvPr/>
        </p:nvSpPr>
        <p:spPr>
          <a:xfrm>
            <a:off x="3655625" y="6550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ACUERDOS Y COMPROMISOS</a:t>
            </a:r>
            <a:endParaRPr>
              <a:latin typeface="DM Sans"/>
              <a:ea typeface="DM Sans"/>
              <a:cs typeface="DM Sans"/>
              <a:sym typeface="DM Sans"/>
            </a:endParaRPr>
          </a:p>
        </p:txBody>
      </p:sp>
      <p:sp>
        <p:nvSpPr>
          <p:cNvPr id="175" name="Google Shape;175;p38"/>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Equipo</a:t>
            </a:r>
            <a:endParaRPr b="1" sz="4000">
              <a:solidFill>
                <a:schemeClr val="dk1"/>
              </a:solidFill>
              <a:latin typeface="DM Sans"/>
              <a:ea typeface="DM Sans"/>
              <a:cs typeface="DM Sans"/>
              <a:sym typeface="DM Sans"/>
            </a:endParaRPr>
          </a:p>
        </p:txBody>
      </p:sp>
      <p:sp>
        <p:nvSpPr>
          <p:cNvPr id="176" name="Google Shape;176;p38"/>
          <p:cNvSpPr txBox="1"/>
          <p:nvPr/>
        </p:nvSpPr>
        <p:spPr>
          <a:xfrm>
            <a:off x="3694625" y="1900775"/>
            <a:ext cx="4778400" cy="26706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EA90FF"/>
              </a:buClr>
              <a:buSzPts val="1350"/>
              <a:buFont typeface="Helvetica Neue"/>
              <a:buChar char="✓"/>
            </a:pPr>
            <a:r>
              <a:rPr b="1" lang="es" sz="1350">
                <a:solidFill>
                  <a:schemeClr val="dk1"/>
                </a:solidFill>
                <a:latin typeface="DM Sans"/>
                <a:ea typeface="DM Sans"/>
                <a:cs typeface="DM Sans"/>
                <a:sym typeface="DM Sans"/>
              </a:rPr>
              <a:t>¡Participa de los After Class!</a:t>
            </a:r>
            <a:r>
              <a:rPr lang="es" sz="1350">
                <a:solidFill>
                  <a:schemeClr val="dk1"/>
                </a:solidFill>
                <a:latin typeface="DM Sans"/>
                <a:ea typeface="DM Sans"/>
                <a:cs typeface="DM Sans"/>
                <a:sym typeface="DM Sans"/>
              </a:rPr>
              <a:t> Son un gran espacio para atender dudas y mostrar avances.</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Intercambia ideas por </a:t>
            </a:r>
            <a:r>
              <a:rPr b="1" lang="es" sz="1350">
                <a:solidFill>
                  <a:schemeClr val="dk1"/>
                </a:solidFill>
                <a:latin typeface="DM Sans"/>
                <a:ea typeface="DM Sans"/>
                <a:cs typeface="DM Sans"/>
                <a:sym typeface="DM Sans"/>
              </a:rPr>
              <a:t>el chat de la plataforma</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Siempre </a:t>
            </a:r>
            <a:r>
              <a:rPr b="1" lang="es" sz="1350">
                <a:solidFill>
                  <a:schemeClr val="dk1"/>
                </a:solidFill>
                <a:latin typeface="DM Sans"/>
                <a:ea typeface="DM Sans"/>
                <a:cs typeface="DM Sans"/>
                <a:sym typeface="DM Sans"/>
              </a:rPr>
              <a:t>interactúa respetuosamente</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No te olvides de</a:t>
            </a:r>
            <a:r>
              <a:rPr b="1" lang="es" sz="1350">
                <a:solidFill>
                  <a:schemeClr val="dk1"/>
                </a:solidFill>
                <a:latin typeface="DM Sans"/>
                <a:ea typeface="DM Sans"/>
                <a:cs typeface="DM Sans"/>
                <a:sym typeface="DM Sans"/>
              </a:rPr>
              <a:t> valorar tu experiencia</a:t>
            </a:r>
            <a:r>
              <a:rPr lang="es" sz="1350">
                <a:solidFill>
                  <a:schemeClr val="dk1"/>
                </a:solidFill>
                <a:latin typeface="DM Sans"/>
                <a:ea typeface="DM Sans"/>
                <a:cs typeface="DM Sans"/>
                <a:sym typeface="DM Sans"/>
              </a:rPr>
              <a:t> educativa y de contarnos cómo te va.</a:t>
            </a:r>
            <a:endParaRPr sz="1350">
              <a:solidFill>
                <a:schemeClr val="dk1"/>
              </a:solidFill>
              <a:latin typeface="DM Sans"/>
              <a:ea typeface="DM Sans"/>
              <a:cs typeface="DM Sans"/>
              <a:sym typeface="DM Sans"/>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13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Estructura básica</a:t>
            </a:r>
            <a:endParaRPr b="1" sz="4000">
              <a:solidFill>
                <a:schemeClr val="dk1"/>
              </a:solidFill>
              <a:latin typeface="DM Sans"/>
              <a:ea typeface="DM Sans"/>
              <a:cs typeface="DM Sans"/>
              <a:sym typeface="DM Sans"/>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13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EAFF6A"/>
                </a:solidFill>
                <a:latin typeface="DM Sans"/>
                <a:ea typeface="DM Sans"/>
                <a:cs typeface="DM Sans"/>
                <a:sym typeface="DM Sans"/>
              </a:rPr>
              <a:t>DOCTYPE</a:t>
            </a:r>
            <a:endParaRPr b="1" sz="4000">
              <a:solidFill>
                <a:srgbClr val="EAFF6A"/>
              </a:solidFill>
              <a:latin typeface="DM Sans"/>
              <a:ea typeface="DM Sans"/>
              <a:cs typeface="DM Sans"/>
              <a:sym typeface="DM Sans"/>
            </a:endParaRPr>
          </a:p>
        </p:txBody>
      </p:sp>
      <p:sp>
        <p:nvSpPr>
          <p:cNvPr id="1100" name="Google Shape;1100;p138"/>
          <p:cNvSpPr txBox="1"/>
          <p:nvPr/>
        </p:nvSpPr>
        <p:spPr>
          <a:xfrm>
            <a:off x="475500" y="1282225"/>
            <a:ext cx="81411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500">
                <a:solidFill>
                  <a:schemeClr val="lt1"/>
                </a:solidFill>
                <a:latin typeface="DM Sans"/>
                <a:ea typeface="DM Sans"/>
                <a:cs typeface="DM Sans"/>
                <a:sym typeface="DM Sans"/>
              </a:rPr>
              <a:t>Cuando escribes tu documento </a:t>
            </a:r>
            <a:r>
              <a:rPr lang="es" sz="2500">
                <a:solidFill>
                  <a:schemeClr val="accent6"/>
                </a:solidFill>
                <a:latin typeface="DM Sans"/>
                <a:ea typeface="DM Sans"/>
                <a:cs typeface="DM Sans"/>
                <a:sym typeface="DM Sans"/>
              </a:rPr>
              <a:t>HTML</a:t>
            </a:r>
            <a:r>
              <a:rPr lang="es" sz="2500">
                <a:solidFill>
                  <a:schemeClr val="lt1"/>
                </a:solidFill>
                <a:latin typeface="DM Sans"/>
                <a:ea typeface="DM Sans"/>
                <a:cs typeface="DM Sans"/>
                <a:sym typeface="DM Sans"/>
              </a:rPr>
              <a:t>, lo primero que debes hacer es escribir el </a:t>
            </a:r>
            <a:r>
              <a:rPr lang="es" sz="2500">
                <a:solidFill>
                  <a:schemeClr val="accent6"/>
                </a:solidFill>
                <a:latin typeface="DM Sans"/>
                <a:ea typeface="DM Sans"/>
                <a:cs typeface="DM Sans"/>
                <a:sym typeface="DM Sans"/>
              </a:rPr>
              <a:t>DOCTYPE</a:t>
            </a:r>
            <a:r>
              <a:rPr lang="es" sz="2500">
                <a:solidFill>
                  <a:schemeClr val="lt1"/>
                </a:solidFill>
                <a:latin typeface="DM Sans"/>
                <a:ea typeface="DM Sans"/>
                <a:cs typeface="DM Sans"/>
                <a:sym typeface="DM Sans"/>
              </a:rPr>
              <a:t>, el cual declara el tipo de documento. Es decir, sirve para indicar que tu documento está escrito siguiendo la estructura determinada por un </a:t>
            </a:r>
            <a:r>
              <a:rPr lang="es" sz="2500">
                <a:solidFill>
                  <a:schemeClr val="accent6"/>
                </a:solidFill>
                <a:latin typeface="DM Sans"/>
                <a:ea typeface="DM Sans"/>
                <a:cs typeface="DM Sans"/>
                <a:sym typeface="DM Sans"/>
              </a:rPr>
              <a:t>DTD </a:t>
            </a:r>
            <a:r>
              <a:rPr lang="es" sz="2500">
                <a:solidFill>
                  <a:schemeClr val="lt1"/>
                </a:solidFill>
                <a:latin typeface="DM Sans"/>
                <a:ea typeface="DM Sans"/>
                <a:cs typeface="DM Sans"/>
                <a:sym typeface="DM Sans"/>
              </a:rPr>
              <a:t>concreto. Un </a:t>
            </a:r>
            <a:r>
              <a:rPr lang="es" sz="2500">
                <a:solidFill>
                  <a:schemeClr val="accent6"/>
                </a:solidFill>
                <a:latin typeface="DM Sans"/>
                <a:ea typeface="DM Sans"/>
                <a:cs typeface="DM Sans"/>
                <a:sym typeface="DM Sans"/>
              </a:rPr>
              <a:t>DTD </a:t>
            </a:r>
            <a:r>
              <a:rPr lang="es" sz="2500">
                <a:solidFill>
                  <a:schemeClr val="lt1"/>
                </a:solidFill>
                <a:latin typeface="DM Sans"/>
                <a:ea typeface="DM Sans"/>
                <a:cs typeface="DM Sans"/>
                <a:sym typeface="DM Sans"/>
              </a:rPr>
              <a:t>es la definición del tipo de documento. </a:t>
            </a:r>
            <a:endParaRPr sz="25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2500">
              <a:solidFill>
                <a:schemeClr val="lt1"/>
              </a:solidFill>
              <a:latin typeface="DM Sans"/>
              <a:ea typeface="DM Sans"/>
              <a:cs typeface="DM Sans"/>
              <a:sym typeface="DM Sans"/>
            </a:endParaRPr>
          </a:p>
          <a:p>
            <a:pPr indent="0" lvl="0" marL="0" rtl="0" algn="l">
              <a:spcBef>
                <a:spcPts val="0"/>
              </a:spcBef>
              <a:spcAft>
                <a:spcPts val="0"/>
              </a:spcAft>
              <a:buNone/>
            </a:pPr>
            <a:r>
              <a:t/>
            </a:r>
            <a:endParaRPr sz="2500">
              <a:solidFill>
                <a:schemeClr val="lt1"/>
              </a:solidFill>
              <a:latin typeface="DM Sans"/>
              <a:ea typeface="DM Sans"/>
              <a:cs typeface="DM Sans"/>
              <a:sym typeface="DM Sans"/>
            </a:endParaRPr>
          </a:p>
        </p:txBody>
      </p:sp>
      <p:graphicFrame>
        <p:nvGraphicFramePr>
          <p:cNvPr id="1101" name="Google Shape;1101;p138"/>
          <p:cNvGraphicFramePr/>
          <p:nvPr/>
        </p:nvGraphicFramePr>
        <p:xfrm>
          <a:off x="2458113" y="3841875"/>
          <a:ext cx="3000000" cy="3000000"/>
        </p:xfrm>
        <a:graphic>
          <a:graphicData uri="http://schemas.openxmlformats.org/drawingml/2006/table">
            <a:tbl>
              <a:tblPr>
                <a:noFill/>
                <a:tableStyleId>{E2D47574-B84D-404E-A612-ED4518353DD0}</a:tableStyleId>
              </a:tblPr>
              <a:tblGrid>
                <a:gridCol w="4175875"/>
              </a:tblGrid>
              <a:tr h="330200">
                <a:tc>
                  <a:txBody>
                    <a:bodyPr/>
                    <a:lstStyle/>
                    <a:p>
                      <a:pPr indent="0" lvl="0" marL="0" marR="0" rtl="0" algn="ctr">
                        <a:lnSpc>
                          <a:spcPct val="100000"/>
                        </a:lnSpc>
                        <a:spcBef>
                          <a:spcPts val="0"/>
                        </a:spcBef>
                        <a:spcAft>
                          <a:spcPts val="0"/>
                        </a:spcAft>
                        <a:buClr>
                          <a:srgbClr val="000000"/>
                        </a:buClr>
                        <a:buSzPts val="1800"/>
                        <a:buFont typeface="Arial"/>
                        <a:buNone/>
                      </a:pPr>
                      <a:r>
                        <a:rPr lang="es" sz="2400" u="none" cap="none" strike="noStrike">
                          <a:solidFill>
                            <a:srgbClr val="CCCCCC"/>
                          </a:solidFill>
                          <a:latin typeface="Didact Gothic"/>
                          <a:ea typeface="Didact Gothic"/>
                          <a:cs typeface="Didact Gothic"/>
                          <a:sym typeface="Didact Gothic"/>
                        </a:rPr>
                        <a:t>&lt;!DOCTYPE html&gt;</a:t>
                      </a:r>
                      <a:endParaRPr sz="2400" u="none" cap="none" strike="noStrike">
                        <a:solidFill>
                          <a:srgbClr val="CCCCCC"/>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
        <p:nvSpPr>
          <p:cNvPr id="1102" name="Google Shape;1102;p138"/>
          <p:cNvSpPr txBox="1"/>
          <p:nvPr/>
        </p:nvSpPr>
        <p:spPr>
          <a:xfrm>
            <a:off x="473350" y="4591600"/>
            <a:ext cx="8141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700">
                <a:solidFill>
                  <a:schemeClr val="lt1"/>
                </a:solidFill>
                <a:latin typeface="DM Sans"/>
                <a:ea typeface="DM Sans"/>
                <a:cs typeface="DM Sans"/>
                <a:sym typeface="DM Sans"/>
              </a:rPr>
              <a:t>Tips: </a:t>
            </a:r>
            <a:r>
              <a:rPr lang="es" sz="1700" u="sng">
                <a:solidFill>
                  <a:schemeClr val="accent5"/>
                </a:solidFill>
                <a:latin typeface="DM Sans"/>
                <a:ea typeface="DM Sans"/>
                <a:cs typeface="DM Sans"/>
                <a:sym typeface="DM Sans"/>
                <a:hlinkClick r:id="rId3">
                  <a:extLst>
                    <a:ext uri="{A12FA001-AC4F-418D-AE19-62706E023703}">
                      <ahyp:hlinkClr val="tx"/>
                    </a:ext>
                  </a:extLst>
                </a:hlinkClick>
              </a:rPr>
              <a:t>https://www.w3.org/QA/Tips/Doctype.html.es</a:t>
            </a:r>
            <a:endParaRPr sz="1700">
              <a:solidFill>
                <a:schemeClr val="accent5"/>
              </a:solidFill>
              <a:latin typeface="DM Sans"/>
              <a:ea typeface="DM Sans"/>
              <a:cs typeface="DM Sans"/>
              <a:sym typeface="DM Sans"/>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13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Estructura básica</a:t>
            </a:r>
            <a:endParaRPr b="1" sz="4000">
              <a:solidFill>
                <a:schemeClr val="dk1"/>
              </a:solidFill>
              <a:latin typeface="DM Sans"/>
              <a:ea typeface="DM Sans"/>
              <a:cs typeface="DM Sans"/>
              <a:sym typeface="DM Sans"/>
            </a:endParaRPr>
          </a:p>
        </p:txBody>
      </p:sp>
      <p:sp>
        <p:nvSpPr>
          <p:cNvPr id="1108" name="Google Shape;1108;p139"/>
          <p:cNvSpPr txBox="1"/>
          <p:nvPr/>
        </p:nvSpPr>
        <p:spPr>
          <a:xfrm>
            <a:off x="2228400" y="1557475"/>
            <a:ext cx="64158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Etiqueta inicial, que define que el documento está bajo el estándar de HTML. Abre y cierra, por lo tanto es fundamental no olvidar la etiqueta &lt;/html&gt; al finalizar el documento, pues sino no cargará correctamente el contenido del sitio. En su interior anidaremos las siguientes etiquetas.</a:t>
            </a:r>
            <a:endParaRPr sz="1350">
              <a:latin typeface="DM Sans"/>
              <a:ea typeface="DM Sans"/>
              <a:cs typeface="DM Sans"/>
              <a:sym typeface="DM Sans"/>
            </a:endParaRPr>
          </a:p>
        </p:txBody>
      </p:sp>
      <p:sp>
        <p:nvSpPr>
          <p:cNvPr id="1109" name="Google Shape;1109;p139"/>
          <p:cNvSpPr/>
          <p:nvPr/>
        </p:nvSpPr>
        <p:spPr>
          <a:xfrm>
            <a:off x="473350" y="1657750"/>
            <a:ext cx="1752900" cy="281400"/>
          </a:xfrm>
          <a:prstGeom prst="roundRect">
            <a:avLst>
              <a:gd fmla="val 17816" name="adj"/>
            </a:avLst>
          </a:prstGeom>
          <a:solidFill>
            <a:srgbClr val="EAFF6A"/>
          </a:solidFill>
          <a:ln>
            <a:noFill/>
          </a:ln>
        </p:spPr>
        <p:txBody>
          <a:bodyPr anchorCtr="0" anchor="ctr" bIns="91425" lIns="91425" spcFirstLastPara="1" rIns="91425" wrap="square" tIns="91425">
            <a:noAutofit/>
          </a:bodyPr>
          <a:lstStyle/>
          <a:p>
            <a:pPr indent="457200" lvl="0" marL="0" rtl="0" algn="l">
              <a:lnSpc>
                <a:spcPct val="150000"/>
              </a:lnSpc>
              <a:spcBef>
                <a:spcPts val="1100"/>
              </a:spcBef>
              <a:spcAft>
                <a:spcPts val="0"/>
              </a:spcAft>
              <a:buClr>
                <a:srgbClr val="000000"/>
              </a:buClr>
              <a:buSzPts val="1800"/>
              <a:buFont typeface="Arial"/>
              <a:buNone/>
            </a:pPr>
            <a:r>
              <a:rPr b="1" lang="es" sz="1550">
                <a:solidFill>
                  <a:srgbClr val="000000"/>
                </a:solidFill>
                <a:latin typeface="DM Sans"/>
                <a:ea typeface="DM Sans"/>
                <a:cs typeface="DM Sans"/>
                <a:sym typeface="DM Sans"/>
              </a:rPr>
              <a:t>&lt;html&gt;</a:t>
            </a:r>
            <a:endParaRPr sz="1550">
              <a:latin typeface="DM Sans"/>
              <a:ea typeface="DM Sans"/>
              <a:cs typeface="DM Sans"/>
              <a:sym typeface="DM Sans"/>
            </a:endParaRPr>
          </a:p>
        </p:txBody>
      </p:sp>
      <p:sp>
        <p:nvSpPr>
          <p:cNvPr id="1110" name="Google Shape;1110;p139"/>
          <p:cNvSpPr txBox="1"/>
          <p:nvPr/>
        </p:nvSpPr>
        <p:spPr>
          <a:xfrm>
            <a:off x="2240550" y="2725675"/>
            <a:ext cx="64158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Es la parte privada del documento, que se utiliza como un espacio de comunicación entre el sitio web y el navegador. Esta etiqueta anida otras  importantes como &lt;title&gt;, las etiquetas &lt;meta&gt; y aquellas relacionadas con la importación de documentos CSS y JS.</a:t>
            </a:r>
            <a:endParaRPr sz="1350">
              <a:latin typeface="DM Sans"/>
              <a:ea typeface="DM Sans"/>
              <a:cs typeface="DM Sans"/>
              <a:sym typeface="DM Sans"/>
            </a:endParaRPr>
          </a:p>
        </p:txBody>
      </p:sp>
      <p:sp>
        <p:nvSpPr>
          <p:cNvPr id="1111" name="Google Shape;1111;p139"/>
          <p:cNvSpPr/>
          <p:nvPr/>
        </p:nvSpPr>
        <p:spPr>
          <a:xfrm>
            <a:off x="487650" y="2850063"/>
            <a:ext cx="1752900" cy="281400"/>
          </a:xfrm>
          <a:prstGeom prst="roundRect">
            <a:avLst>
              <a:gd fmla="val 17816" name="adj"/>
            </a:avLst>
          </a:prstGeom>
          <a:solidFill>
            <a:srgbClr val="EAFF6A"/>
          </a:solidFill>
          <a:ln>
            <a:noFill/>
          </a:ln>
        </p:spPr>
        <p:txBody>
          <a:bodyPr anchorCtr="0" anchor="ctr" bIns="91425" lIns="91425" spcFirstLastPara="1" rIns="91425" wrap="square" tIns="91425">
            <a:noAutofit/>
          </a:bodyPr>
          <a:lstStyle/>
          <a:p>
            <a:pPr indent="457200" lvl="0" marL="0" rtl="0" algn="l">
              <a:lnSpc>
                <a:spcPct val="150000"/>
              </a:lnSpc>
              <a:spcBef>
                <a:spcPts val="1100"/>
              </a:spcBef>
              <a:spcAft>
                <a:spcPts val="0"/>
              </a:spcAft>
              <a:buClr>
                <a:srgbClr val="000000"/>
              </a:buClr>
              <a:buSzPts val="1800"/>
              <a:buFont typeface="Arial"/>
              <a:buNone/>
            </a:pPr>
            <a:r>
              <a:rPr b="1" lang="es" sz="1550">
                <a:solidFill>
                  <a:srgbClr val="000000"/>
                </a:solidFill>
                <a:latin typeface="DM Sans"/>
                <a:ea typeface="DM Sans"/>
                <a:cs typeface="DM Sans"/>
                <a:sym typeface="DM Sans"/>
              </a:rPr>
              <a:t>&lt;head&gt;</a:t>
            </a:r>
            <a:endParaRPr sz="1550">
              <a:latin typeface="DM Sans"/>
              <a:ea typeface="DM Sans"/>
              <a:cs typeface="DM Sans"/>
              <a:sym typeface="DM Sans"/>
            </a:endParaRPr>
          </a:p>
        </p:txBody>
      </p:sp>
      <p:sp>
        <p:nvSpPr>
          <p:cNvPr id="1112" name="Google Shape;1112;p139"/>
          <p:cNvSpPr/>
          <p:nvPr/>
        </p:nvSpPr>
        <p:spPr>
          <a:xfrm>
            <a:off x="487650" y="4097888"/>
            <a:ext cx="1752900" cy="281400"/>
          </a:xfrm>
          <a:prstGeom prst="roundRect">
            <a:avLst>
              <a:gd fmla="val 17816" name="adj"/>
            </a:avLst>
          </a:prstGeom>
          <a:solidFill>
            <a:srgbClr val="EAFF6A"/>
          </a:solidFill>
          <a:ln>
            <a:noFill/>
          </a:ln>
        </p:spPr>
        <p:txBody>
          <a:bodyPr anchorCtr="0" anchor="ctr" bIns="91425" lIns="91425" spcFirstLastPara="1" rIns="91425" wrap="square" tIns="91425">
            <a:noAutofit/>
          </a:bodyPr>
          <a:lstStyle/>
          <a:p>
            <a:pPr indent="457200" lvl="0" marL="0" rtl="0" algn="l">
              <a:lnSpc>
                <a:spcPct val="150000"/>
              </a:lnSpc>
              <a:spcBef>
                <a:spcPts val="1100"/>
              </a:spcBef>
              <a:spcAft>
                <a:spcPts val="0"/>
              </a:spcAft>
              <a:buClr>
                <a:srgbClr val="000000"/>
              </a:buClr>
              <a:buSzPts val="1800"/>
              <a:buFont typeface="Arial"/>
              <a:buNone/>
            </a:pPr>
            <a:r>
              <a:rPr b="1" lang="es" sz="1550">
                <a:solidFill>
                  <a:srgbClr val="000000"/>
                </a:solidFill>
                <a:latin typeface="DM Sans"/>
                <a:ea typeface="DM Sans"/>
                <a:cs typeface="DM Sans"/>
                <a:sym typeface="DM Sans"/>
              </a:rPr>
              <a:t>&lt;body&gt;</a:t>
            </a:r>
            <a:endParaRPr sz="1550">
              <a:latin typeface="DM Sans"/>
              <a:ea typeface="DM Sans"/>
              <a:cs typeface="DM Sans"/>
              <a:sym typeface="DM Sans"/>
            </a:endParaRPr>
          </a:p>
        </p:txBody>
      </p:sp>
      <p:sp>
        <p:nvSpPr>
          <p:cNvPr id="1113" name="Google Shape;1113;p139"/>
          <p:cNvSpPr txBox="1"/>
          <p:nvPr/>
        </p:nvSpPr>
        <p:spPr>
          <a:xfrm>
            <a:off x="2240550" y="4042400"/>
            <a:ext cx="49878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Encierra el contenido propiamente dicho del sitio.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14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Estructura básica</a:t>
            </a:r>
            <a:endParaRPr b="1" sz="4000">
              <a:solidFill>
                <a:schemeClr val="dk1"/>
              </a:solidFill>
              <a:latin typeface="DM Sans"/>
              <a:ea typeface="DM Sans"/>
              <a:cs typeface="DM Sans"/>
              <a:sym typeface="DM Sans"/>
            </a:endParaRPr>
          </a:p>
        </p:txBody>
      </p:sp>
      <p:sp>
        <p:nvSpPr>
          <p:cNvPr id="1119" name="Google Shape;1119;p140"/>
          <p:cNvSpPr txBox="1"/>
          <p:nvPr/>
        </p:nvSpPr>
        <p:spPr>
          <a:xfrm>
            <a:off x="2228400" y="1801350"/>
            <a:ext cx="64158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 La etiqueta title define el título de la página, el cual será visualizado en la solapa del navegador.</a:t>
            </a:r>
            <a:endParaRPr sz="1350">
              <a:solidFill>
                <a:schemeClr val="dk1"/>
              </a:solidFill>
              <a:latin typeface="DM Sans"/>
              <a:ea typeface="DM Sans"/>
              <a:cs typeface="DM Sans"/>
              <a:sym typeface="DM Sans"/>
            </a:endParaRPr>
          </a:p>
        </p:txBody>
      </p:sp>
      <p:sp>
        <p:nvSpPr>
          <p:cNvPr id="1120" name="Google Shape;1120;p140"/>
          <p:cNvSpPr txBox="1"/>
          <p:nvPr/>
        </p:nvSpPr>
        <p:spPr>
          <a:xfrm>
            <a:off x="2275350" y="2698600"/>
            <a:ext cx="6075000" cy="110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lang="es" sz="1350">
                <a:solidFill>
                  <a:schemeClr val="dk1"/>
                </a:solidFill>
                <a:latin typeface="DM Sans"/>
                <a:ea typeface="DM Sans"/>
                <a:cs typeface="DM Sans"/>
                <a:sym typeface="DM Sans"/>
              </a:rPr>
              <a:t>Se utiliza para añadir información sobre la página (ya sean palabras clave, el autor, la descripción del sitio, etcétera), la cual pueden valerse los buscadores. También puede definir el idioma y la codificación en la cual está escrita la página.</a:t>
            </a:r>
            <a:endParaRPr sz="1350">
              <a:solidFill>
                <a:schemeClr val="dk1"/>
              </a:solidFill>
              <a:latin typeface="DM Sans"/>
              <a:ea typeface="DM Sans"/>
              <a:cs typeface="DM Sans"/>
              <a:sym typeface="DM Sans"/>
            </a:endParaRPr>
          </a:p>
        </p:txBody>
      </p:sp>
      <p:sp>
        <p:nvSpPr>
          <p:cNvPr id="1121" name="Google Shape;1121;p140"/>
          <p:cNvSpPr/>
          <p:nvPr/>
        </p:nvSpPr>
        <p:spPr>
          <a:xfrm>
            <a:off x="473350" y="1842200"/>
            <a:ext cx="1752900" cy="281400"/>
          </a:xfrm>
          <a:prstGeom prst="roundRect">
            <a:avLst>
              <a:gd fmla="val 17816" name="adj"/>
            </a:avLst>
          </a:prstGeom>
          <a:solidFill>
            <a:srgbClr val="EAFF6A"/>
          </a:solidFill>
          <a:ln>
            <a:noFill/>
          </a:ln>
        </p:spPr>
        <p:txBody>
          <a:bodyPr anchorCtr="0" anchor="ctr" bIns="91425" lIns="91425" spcFirstLastPara="1" rIns="91425" wrap="square" tIns="91425">
            <a:noAutofit/>
          </a:bodyPr>
          <a:lstStyle/>
          <a:p>
            <a:pPr indent="457200" lvl="0" marL="0" rtl="0" algn="l">
              <a:lnSpc>
                <a:spcPct val="150000"/>
              </a:lnSpc>
              <a:spcBef>
                <a:spcPts val="1100"/>
              </a:spcBef>
              <a:spcAft>
                <a:spcPts val="0"/>
              </a:spcAft>
              <a:buClr>
                <a:srgbClr val="000000"/>
              </a:buClr>
              <a:buSzPts val="1800"/>
              <a:buFont typeface="Arial"/>
              <a:buNone/>
            </a:pPr>
            <a:r>
              <a:rPr b="1" lang="es" sz="1550">
                <a:solidFill>
                  <a:srgbClr val="000000"/>
                </a:solidFill>
                <a:latin typeface="DM Sans"/>
                <a:ea typeface="DM Sans"/>
                <a:cs typeface="DM Sans"/>
                <a:sym typeface="DM Sans"/>
              </a:rPr>
              <a:t>&lt;title&gt;</a:t>
            </a:r>
            <a:endParaRPr sz="1550">
              <a:latin typeface="DM Sans"/>
              <a:ea typeface="DM Sans"/>
              <a:cs typeface="DM Sans"/>
              <a:sym typeface="DM Sans"/>
            </a:endParaRPr>
          </a:p>
        </p:txBody>
      </p:sp>
      <p:sp>
        <p:nvSpPr>
          <p:cNvPr id="1122" name="Google Shape;1122;p140"/>
          <p:cNvSpPr/>
          <p:nvPr/>
        </p:nvSpPr>
        <p:spPr>
          <a:xfrm>
            <a:off x="473350" y="2698600"/>
            <a:ext cx="1752900" cy="281400"/>
          </a:xfrm>
          <a:prstGeom prst="roundRect">
            <a:avLst>
              <a:gd fmla="val 17816" name="adj"/>
            </a:avLst>
          </a:prstGeom>
          <a:solidFill>
            <a:srgbClr val="EAFF6A"/>
          </a:solidFill>
          <a:ln>
            <a:noFill/>
          </a:ln>
        </p:spPr>
        <p:txBody>
          <a:bodyPr anchorCtr="0" anchor="ctr" bIns="91425" lIns="91425" spcFirstLastPara="1" rIns="91425" wrap="square" tIns="91425">
            <a:noAutofit/>
          </a:bodyPr>
          <a:lstStyle/>
          <a:p>
            <a:pPr indent="457200" lvl="0" marL="0" rtl="0" algn="l">
              <a:lnSpc>
                <a:spcPct val="150000"/>
              </a:lnSpc>
              <a:spcBef>
                <a:spcPts val="1100"/>
              </a:spcBef>
              <a:spcAft>
                <a:spcPts val="0"/>
              </a:spcAft>
              <a:buClr>
                <a:srgbClr val="000000"/>
              </a:buClr>
              <a:buSzPts val="1800"/>
              <a:buFont typeface="Arial"/>
              <a:buNone/>
            </a:pPr>
            <a:r>
              <a:rPr b="1" lang="es" sz="1550">
                <a:solidFill>
                  <a:srgbClr val="000000"/>
                </a:solidFill>
                <a:latin typeface="DM Sans"/>
                <a:ea typeface="DM Sans"/>
                <a:cs typeface="DM Sans"/>
                <a:sym typeface="DM Sans"/>
              </a:rPr>
              <a:t>&lt;meta&gt;</a:t>
            </a:r>
            <a:endParaRPr sz="1550">
              <a:latin typeface="DM Sans"/>
              <a:ea typeface="DM Sans"/>
              <a:cs typeface="DM Sans"/>
              <a:sym typeface="DM Sans"/>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pic>
        <p:nvPicPr>
          <p:cNvPr id="1127" name="Google Shape;1127;p141"/>
          <p:cNvPicPr preferRelativeResize="0"/>
          <p:nvPr/>
        </p:nvPicPr>
        <p:blipFill rotWithShape="1">
          <a:blip r:embed="rId3">
            <a:alphaModFix/>
          </a:blip>
          <a:srcRect b="0" l="0" r="0" t="0"/>
          <a:stretch/>
        </p:blipFill>
        <p:spPr>
          <a:xfrm>
            <a:off x="1350575" y="669163"/>
            <a:ext cx="6442850" cy="380517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42"/>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Elementos HTML básicos</a:t>
            </a:r>
            <a:endParaRPr b="1" sz="4000">
              <a:solidFill>
                <a:schemeClr val="dk1"/>
              </a:solidFill>
              <a:latin typeface="DM Sans"/>
              <a:ea typeface="DM Sans"/>
              <a:cs typeface="DM Sans"/>
              <a:sym typeface="DM Sans"/>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143"/>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Tipos de elementos: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grupo general</a:t>
            </a:r>
            <a:endParaRPr b="1" sz="4000">
              <a:solidFill>
                <a:schemeClr val="dk1"/>
              </a:solidFill>
              <a:latin typeface="DM Sans"/>
              <a:ea typeface="DM Sans"/>
              <a:cs typeface="DM Sans"/>
              <a:sym typeface="DM Sans"/>
            </a:endParaRPr>
          </a:p>
        </p:txBody>
      </p:sp>
      <p:sp>
        <p:nvSpPr>
          <p:cNvPr id="1138" name="Google Shape;1138;p143"/>
          <p:cNvSpPr txBox="1"/>
          <p:nvPr/>
        </p:nvSpPr>
        <p:spPr>
          <a:xfrm>
            <a:off x="3119700" y="2738100"/>
            <a:ext cx="55488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Son aquellos que, sin ser modificados por CSS, ocupan el 100% del ancho del contenedor, y se mostrarán uno abajo del otro.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sólo ocupan el ancho que diga el contenido, y se verán uno al lado del otro. </a:t>
            </a:r>
            <a:endParaRPr sz="1350">
              <a:latin typeface="DM Sans"/>
              <a:ea typeface="DM Sans"/>
              <a:cs typeface="DM Sans"/>
              <a:sym typeface="DM Sans"/>
            </a:endParaRPr>
          </a:p>
        </p:txBody>
      </p:sp>
      <p:sp>
        <p:nvSpPr>
          <p:cNvPr id="1139" name="Google Shape;1139;p143"/>
          <p:cNvSpPr/>
          <p:nvPr/>
        </p:nvSpPr>
        <p:spPr>
          <a:xfrm>
            <a:off x="475500" y="2738100"/>
            <a:ext cx="2644200" cy="281400"/>
          </a:xfrm>
          <a:prstGeom prst="roundRect">
            <a:avLst>
              <a:gd fmla="val 17816" name="adj"/>
            </a:avLst>
          </a:prstGeom>
          <a:solidFill>
            <a:schemeClr val="accent6"/>
          </a:solidFill>
          <a:ln>
            <a:noFill/>
          </a:ln>
        </p:spPr>
        <p:txBody>
          <a:bodyPr anchorCtr="0" anchor="ctr" bIns="91425" lIns="91425" spcFirstLastPara="1" rIns="91425" wrap="square" tIns="91425">
            <a:noAutofit/>
          </a:bodyPr>
          <a:lstStyle/>
          <a:p>
            <a:pPr indent="457200" lvl="0" marL="0" rtl="0" algn="l">
              <a:lnSpc>
                <a:spcPct val="150000"/>
              </a:lnSpc>
              <a:spcBef>
                <a:spcPts val="1100"/>
              </a:spcBef>
              <a:spcAft>
                <a:spcPts val="0"/>
              </a:spcAft>
              <a:buClr>
                <a:srgbClr val="000000"/>
              </a:buClr>
              <a:buSzPts val="1800"/>
              <a:buFont typeface="Arial"/>
              <a:buNone/>
            </a:pPr>
            <a:r>
              <a:rPr b="1" lang="es" sz="1500">
                <a:solidFill>
                  <a:srgbClr val="000000"/>
                </a:solidFill>
                <a:latin typeface="DM Sans"/>
                <a:ea typeface="DM Sans"/>
                <a:cs typeface="DM Sans"/>
                <a:sym typeface="DM Sans"/>
              </a:rPr>
              <a:t>Elementos de bloque</a:t>
            </a:r>
            <a:endParaRPr sz="1500">
              <a:latin typeface="DM Sans"/>
              <a:ea typeface="DM Sans"/>
              <a:cs typeface="DM Sans"/>
              <a:sym typeface="DM Sans"/>
            </a:endParaRPr>
          </a:p>
        </p:txBody>
      </p:sp>
      <p:sp>
        <p:nvSpPr>
          <p:cNvPr id="1140" name="Google Shape;1140;p143"/>
          <p:cNvSpPr/>
          <p:nvPr/>
        </p:nvSpPr>
        <p:spPr>
          <a:xfrm>
            <a:off x="475500" y="4143450"/>
            <a:ext cx="2644200" cy="281400"/>
          </a:xfrm>
          <a:prstGeom prst="roundRect">
            <a:avLst>
              <a:gd fmla="val 17816" name="adj"/>
            </a:avLst>
          </a:prstGeom>
          <a:solidFill>
            <a:schemeClr val="accent6"/>
          </a:solidFill>
          <a:ln>
            <a:noFill/>
          </a:ln>
        </p:spPr>
        <p:txBody>
          <a:bodyPr anchorCtr="0" anchor="ctr" bIns="91425" lIns="91425" spcFirstLastPara="1" rIns="91425" wrap="square" tIns="91425">
            <a:noAutofit/>
          </a:bodyPr>
          <a:lstStyle/>
          <a:p>
            <a:pPr indent="457200" lvl="0" marL="0" rtl="0" algn="l">
              <a:lnSpc>
                <a:spcPct val="150000"/>
              </a:lnSpc>
              <a:spcBef>
                <a:spcPts val="1100"/>
              </a:spcBef>
              <a:spcAft>
                <a:spcPts val="0"/>
              </a:spcAft>
              <a:buClr>
                <a:srgbClr val="000000"/>
              </a:buClr>
              <a:buSzPts val="1800"/>
              <a:buFont typeface="Arial"/>
              <a:buNone/>
            </a:pPr>
            <a:r>
              <a:rPr b="1" lang="es" sz="1500">
                <a:solidFill>
                  <a:srgbClr val="000000"/>
                </a:solidFill>
                <a:latin typeface="DM Sans"/>
                <a:ea typeface="DM Sans"/>
                <a:cs typeface="DM Sans"/>
                <a:sym typeface="DM Sans"/>
              </a:rPr>
              <a:t>Elementos de línea</a:t>
            </a:r>
            <a:endParaRPr sz="1500">
              <a:latin typeface="DM Sans"/>
              <a:ea typeface="DM Sans"/>
              <a:cs typeface="DM Sans"/>
              <a:sym typeface="DM Sans"/>
            </a:endParaRPr>
          </a:p>
        </p:txBody>
      </p:sp>
      <p:sp>
        <p:nvSpPr>
          <p:cNvPr id="1141" name="Google Shape;1141;p143"/>
          <p:cNvSpPr txBox="1"/>
          <p:nvPr/>
        </p:nvSpPr>
        <p:spPr>
          <a:xfrm>
            <a:off x="475500" y="1988725"/>
            <a:ext cx="6756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Todos los elementos que van en etiquetas dentro del </a:t>
            </a:r>
            <a:r>
              <a:rPr b="1" lang="es" sz="1350">
                <a:solidFill>
                  <a:schemeClr val="dk1"/>
                </a:solidFill>
                <a:latin typeface="DM Sans"/>
                <a:ea typeface="DM Sans"/>
                <a:cs typeface="DM Sans"/>
                <a:sym typeface="DM Sans"/>
              </a:rPr>
              <a:t>&lt;body&gt;&lt;/body&gt;</a:t>
            </a:r>
            <a:r>
              <a:rPr lang="es" sz="1350">
                <a:solidFill>
                  <a:schemeClr val="dk1"/>
                </a:solidFill>
                <a:latin typeface="DM Sans"/>
                <a:ea typeface="DM Sans"/>
                <a:cs typeface="DM Sans"/>
                <a:sym typeface="DM Sans"/>
              </a:rPr>
              <a:t> se dividen en dos grupos: </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44"/>
          <p:cNvSpPr txBox="1"/>
          <p:nvPr/>
        </p:nvSpPr>
        <p:spPr>
          <a:xfrm>
            <a:off x="3626250" y="1462813"/>
            <a:ext cx="5128200" cy="14166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1100"/>
              </a:spcBef>
              <a:spcAft>
                <a:spcPts val="0"/>
              </a:spcAft>
              <a:buClr>
                <a:srgbClr val="000000"/>
              </a:buClr>
              <a:buSzPts val="2200"/>
              <a:buFont typeface="Arial"/>
              <a:buNone/>
            </a:pPr>
            <a:r>
              <a:rPr b="1" lang="es" sz="1350">
                <a:latin typeface="DM Sans"/>
                <a:ea typeface="DM Sans"/>
                <a:cs typeface="DM Sans"/>
                <a:sym typeface="DM Sans"/>
              </a:rPr>
              <a:t>&lt;h1&gt; a &lt;h6&gt; de bloque: un encabezado es, semánticamente hablando, el texto que encabeza o titula el contenido que sigue. Se puede tratar de un artículo, un texto o una sección del documento que estamos viendo. </a:t>
            </a:r>
            <a:endParaRPr sz="1800">
              <a:solidFill>
                <a:srgbClr val="595959"/>
              </a:solidFill>
            </a:endParaRPr>
          </a:p>
        </p:txBody>
      </p:sp>
      <p:graphicFrame>
        <p:nvGraphicFramePr>
          <p:cNvPr id="1147" name="Google Shape;1147;p144"/>
          <p:cNvGraphicFramePr/>
          <p:nvPr/>
        </p:nvGraphicFramePr>
        <p:xfrm>
          <a:off x="501450" y="1462825"/>
          <a:ext cx="3000000" cy="3000000"/>
        </p:xfrm>
        <a:graphic>
          <a:graphicData uri="http://schemas.openxmlformats.org/drawingml/2006/table">
            <a:tbl>
              <a:tblPr>
                <a:noFill/>
                <a:tableStyleId>{E2D47574-B84D-404E-A612-ED4518353DD0}</a:tableStyleId>
              </a:tblPr>
              <a:tblGrid>
                <a:gridCol w="2791075"/>
              </a:tblGrid>
              <a:tr h="330200">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&lt;</a:t>
                      </a:r>
                      <a:r>
                        <a:rPr lang="es" sz="1800" u="none" cap="none" strike="noStrike">
                          <a:solidFill>
                            <a:srgbClr val="E06666"/>
                          </a:solidFill>
                          <a:latin typeface="Didact Gothic"/>
                          <a:ea typeface="Didact Gothic"/>
                          <a:cs typeface="Didact Gothic"/>
                          <a:sym typeface="Didact Gothic"/>
                        </a:rPr>
                        <a:t>h1</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      Elemento de Bloque</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4CCCC"/>
                          </a:solidFill>
                          <a:latin typeface="Didact Gothic"/>
                          <a:ea typeface="Didact Gothic"/>
                          <a:cs typeface="Didact Gothic"/>
                          <a:sym typeface="Didact Gothic"/>
                        </a:rPr>
                        <a:t>&lt;</a:t>
                      </a:r>
                      <a:r>
                        <a:rPr lang="es" sz="1800" u="none" cap="none" strike="noStrike">
                          <a:solidFill>
                            <a:srgbClr val="E06666"/>
                          </a:solidFill>
                          <a:latin typeface="Didact Gothic"/>
                          <a:ea typeface="Didact Gothic"/>
                          <a:cs typeface="Didact Gothic"/>
                          <a:sym typeface="Didact Gothic"/>
                        </a:rPr>
                        <a:t>/h1</a:t>
                      </a:r>
                      <a:r>
                        <a:rPr lang="es" sz="1800" u="none" cap="none" strike="noStrike">
                          <a:solidFill>
                            <a:srgbClr val="F4CCCC"/>
                          </a:solidFill>
                          <a:latin typeface="Didact Gothic"/>
                          <a:ea typeface="Didact Gothic"/>
                          <a:cs typeface="Didact Gothic"/>
                          <a:sym typeface="Didact Gothic"/>
                        </a:rPr>
                        <a:t>&gt;</a:t>
                      </a:r>
                      <a:endParaRPr sz="1800" u="none" cap="none" strike="noStrike">
                        <a:solidFill>
                          <a:srgbClr val="F4CCCC"/>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4CCCC"/>
                          </a:solidFill>
                          <a:latin typeface="Didact Gothic"/>
                          <a:ea typeface="Didact Gothic"/>
                          <a:cs typeface="Didact Gothic"/>
                          <a:sym typeface="Didact Gothic"/>
                        </a:rPr>
                        <a:t>&lt;</a:t>
                      </a:r>
                      <a:r>
                        <a:rPr lang="es" sz="1800" u="none" cap="none" strike="noStrike">
                          <a:solidFill>
                            <a:srgbClr val="E06666"/>
                          </a:solidFill>
                          <a:latin typeface="Didact Gothic"/>
                          <a:ea typeface="Didact Gothic"/>
                          <a:cs typeface="Didact Gothic"/>
                          <a:sym typeface="Didact Gothic"/>
                        </a:rPr>
                        <a:t>h2</a:t>
                      </a:r>
                      <a:r>
                        <a:rPr lang="es" sz="1800" u="none" cap="none" strike="noStrike">
                          <a:solidFill>
                            <a:srgbClr val="F4CCCC"/>
                          </a:solidFill>
                          <a:latin typeface="Didact Gothic"/>
                          <a:ea typeface="Didact Gothic"/>
                          <a:cs typeface="Didact Gothic"/>
                          <a:sym typeface="Didact Gothic"/>
                        </a:rPr>
                        <a:t>&gt;</a:t>
                      </a:r>
                      <a:endParaRPr sz="1800" u="none" cap="none" strike="noStrike">
                        <a:solidFill>
                          <a:srgbClr val="F4CCCC"/>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4CCCC"/>
                          </a:solidFill>
                          <a:latin typeface="Didact Gothic"/>
                          <a:ea typeface="Didact Gothic"/>
                          <a:cs typeface="Didact Gothic"/>
                          <a:sym typeface="Didact Gothic"/>
                        </a:rPr>
                        <a:t>      </a:t>
                      </a:r>
                      <a:r>
                        <a:rPr lang="es" sz="1800" u="none" cap="none" strike="noStrike">
                          <a:solidFill>
                            <a:srgbClr val="FFFFFF"/>
                          </a:solidFill>
                          <a:latin typeface="Didact Gothic"/>
                          <a:ea typeface="Didact Gothic"/>
                          <a:cs typeface="Didact Gothic"/>
                          <a:sym typeface="Didact Gothic"/>
                        </a:rPr>
                        <a:t> Elemento de Bloque</a:t>
                      </a:r>
                      <a:endParaRPr sz="1800" u="none" cap="none" strike="noStrike">
                        <a:solidFill>
                          <a:srgbClr val="FFFFFF"/>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4CCCC"/>
                          </a:solidFill>
                          <a:latin typeface="Didact Gothic"/>
                          <a:ea typeface="Didact Gothic"/>
                          <a:cs typeface="Didact Gothic"/>
                          <a:sym typeface="Didact Gothic"/>
                        </a:rPr>
                        <a:t>&lt;</a:t>
                      </a:r>
                      <a:r>
                        <a:rPr lang="es" sz="1800" u="none" cap="none" strike="noStrike">
                          <a:solidFill>
                            <a:srgbClr val="E06666"/>
                          </a:solidFill>
                          <a:latin typeface="Didact Gothic"/>
                          <a:ea typeface="Didact Gothic"/>
                          <a:cs typeface="Didact Gothic"/>
                          <a:sym typeface="Didact Gothic"/>
                        </a:rPr>
                        <a:t>/h2</a:t>
                      </a:r>
                      <a:r>
                        <a:rPr lang="es" sz="1800" u="none" cap="none" strike="noStrike">
                          <a:solidFill>
                            <a:srgbClr val="F4CCCC"/>
                          </a:solidFill>
                          <a:latin typeface="Didact Gothic"/>
                          <a:ea typeface="Didact Gothic"/>
                          <a:cs typeface="Didact Gothic"/>
                          <a:sym typeface="Didact Gothic"/>
                        </a:rPr>
                        <a:t>&gt;</a:t>
                      </a:r>
                      <a:endParaRPr sz="1800" u="none" cap="none" strike="noStrike">
                        <a:solidFill>
                          <a:srgbClr val="F4CCCC"/>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
        <p:nvSpPr>
          <p:cNvPr id="1148" name="Google Shape;1148;p144"/>
          <p:cNvSpPr txBox="1"/>
          <p:nvPr/>
        </p:nvSpPr>
        <p:spPr>
          <a:xfrm>
            <a:off x="1222650" y="3444100"/>
            <a:ext cx="6698700" cy="11475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1100"/>
              </a:spcBef>
              <a:spcAft>
                <a:spcPts val="0"/>
              </a:spcAft>
              <a:buClr>
                <a:srgbClr val="000000"/>
              </a:buClr>
              <a:buSzPts val="2200"/>
              <a:buFont typeface="Arial"/>
              <a:buNone/>
            </a:pPr>
            <a:r>
              <a:rPr b="1" i="0" lang="es" sz="1350" u="none" cap="none" strike="noStrike">
                <a:solidFill>
                  <a:srgbClr val="000000"/>
                </a:solidFill>
                <a:latin typeface="DM Sans"/>
                <a:ea typeface="DM Sans"/>
                <a:cs typeface="DM Sans"/>
                <a:sym typeface="DM Sans"/>
              </a:rPr>
              <a:t>Existen 6 niveles: del &lt;h1&gt;&lt;/h1&gt; al &lt;h6&gt;&lt;/h6&gt;</a:t>
            </a:r>
            <a:endParaRPr b="1" i="0" sz="1350" u="none" cap="none" strike="noStrike">
              <a:solidFill>
                <a:srgbClr val="000000"/>
              </a:solidFill>
              <a:latin typeface="DM Sans"/>
              <a:ea typeface="DM Sans"/>
              <a:cs typeface="DM Sans"/>
              <a:sym typeface="DM Sans"/>
            </a:endParaRPr>
          </a:p>
          <a:p>
            <a:pPr indent="0" lvl="0" marL="0" marR="0" rtl="0" algn="ctr">
              <a:lnSpc>
                <a:spcPct val="150000"/>
              </a:lnSpc>
              <a:spcBef>
                <a:spcPts val="0"/>
              </a:spcBef>
              <a:spcAft>
                <a:spcPts val="1100"/>
              </a:spcAft>
              <a:buClr>
                <a:srgbClr val="000000"/>
              </a:buClr>
              <a:buSzPts val="1800"/>
              <a:buFont typeface="Arial"/>
              <a:buNone/>
            </a:pPr>
            <a:r>
              <a:rPr i="0" lang="es" sz="1350" u="none" cap="none" strike="noStrike">
                <a:solidFill>
                  <a:srgbClr val="000000"/>
                </a:solidFill>
                <a:latin typeface="DM Sans"/>
                <a:ea typeface="DM Sans"/>
                <a:cs typeface="DM Sans"/>
                <a:sym typeface="DM Sans"/>
              </a:rPr>
              <a:t>Esta jerarquía se debe respetar </a:t>
            </a:r>
            <a:r>
              <a:rPr b="1" i="0" lang="es" sz="1350" u="none" cap="none" strike="noStrike">
                <a:solidFill>
                  <a:srgbClr val="000000"/>
                </a:solidFill>
                <a:latin typeface="DM Sans"/>
                <a:ea typeface="DM Sans"/>
                <a:cs typeface="DM Sans"/>
                <a:sym typeface="DM Sans"/>
              </a:rPr>
              <a:t>en cada documento HTML</a:t>
            </a:r>
            <a:r>
              <a:rPr i="0" lang="es" sz="1350" u="none" cap="none" strike="noStrike">
                <a:solidFill>
                  <a:srgbClr val="000000"/>
                </a:solidFill>
                <a:latin typeface="DM Sans"/>
                <a:ea typeface="DM Sans"/>
                <a:cs typeface="DM Sans"/>
                <a:sym typeface="DM Sans"/>
              </a:rPr>
              <a:t> que forme parte del sitio web.</a:t>
            </a:r>
            <a:endParaRPr i="0" sz="1350" u="none" cap="none" strike="noStrike">
              <a:solidFill>
                <a:srgbClr val="000000"/>
              </a:solidFill>
              <a:latin typeface="DM Sans"/>
              <a:ea typeface="DM Sans"/>
              <a:cs typeface="DM Sans"/>
              <a:sym typeface="DM Sans"/>
            </a:endParaRPr>
          </a:p>
        </p:txBody>
      </p:sp>
      <p:sp>
        <p:nvSpPr>
          <p:cNvPr id="1149" name="Google Shape;1149;p144"/>
          <p:cNvSpPr txBox="1"/>
          <p:nvPr/>
        </p:nvSpPr>
        <p:spPr>
          <a:xfrm>
            <a:off x="501450" y="36760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Encabezados</a:t>
            </a:r>
            <a:endParaRPr b="1" sz="4000">
              <a:solidFill>
                <a:schemeClr val="dk1"/>
              </a:solidFill>
              <a:latin typeface="DM Sans"/>
              <a:ea typeface="DM Sans"/>
              <a:cs typeface="DM Sans"/>
              <a:sym typeface="DM Sans"/>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graphicFrame>
        <p:nvGraphicFramePr>
          <p:cNvPr id="1154" name="Google Shape;1154;p145"/>
          <p:cNvGraphicFramePr/>
          <p:nvPr/>
        </p:nvGraphicFramePr>
        <p:xfrm>
          <a:off x="1345650" y="384425"/>
          <a:ext cx="3000000" cy="3000000"/>
        </p:xfrm>
        <a:graphic>
          <a:graphicData uri="http://schemas.openxmlformats.org/drawingml/2006/table">
            <a:tbl>
              <a:tblPr>
                <a:noFill/>
                <a:tableStyleId>{E2D47574-B84D-404E-A612-ED4518353DD0}</a:tableStyleId>
              </a:tblPr>
              <a:tblGrid>
                <a:gridCol w="6691250"/>
              </a:tblGrid>
              <a:tr h="3991025">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&lt;</a:t>
                      </a:r>
                      <a:r>
                        <a:rPr lang="es" sz="1800" u="none" cap="none" strike="noStrike">
                          <a:solidFill>
                            <a:srgbClr val="E06666"/>
                          </a:solidFill>
                          <a:latin typeface="Didact Gothic"/>
                          <a:ea typeface="Didact Gothic"/>
                          <a:cs typeface="Didact Gothic"/>
                          <a:sym typeface="Didact Gothic"/>
                        </a:rPr>
                        <a:t>h1</a:t>
                      </a:r>
                      <a:r>
                        <a:rPr lang="es" sz="1800" u="none" cap="none" strike="noStrike">
                          <a:solidFill>
                            <a:srgbClr val="D9D9D9"/>
                          </a:solidFill>
                          <a:latin typeface="Didact Gothic"/>
                          <a:ea typeface="Didact Gothic"/>
                          <a:cs typeface="Didact Gothic"/>
                          <a:sym typeface="Didact Gothic"/>
                        </a:rPr>
                        <a:t>&gt; REINO ANIMAL &lt;/</a:t>
                      </a:r>
                      <a:r>
                        <a:rPr lang="es" sz="1800" u="none" cap="none" strike="noStrike">
                          <a:solidFill>
                            <a:srgbClr val="E06666"/>
                          </a:solidFill>
                          <a:latin typeface="Didact Gothic"/>
                          <a:ea typeface="Didact Gothic"/>
                          <a:cs typeface="Didact Gothic"/>
                          <a:sym typeface="Didact Gothic"/>
                        </a:rPr>
                        <a:t>h1</a:t>
                      </a:r>
                      <a:r>
                        <a:rPr lang="es" sz="1800" u="none" cap="none" strike="noStrike">
                          <a:solidFill>
                            <a:srgbClr val="D9D9D9"/>
                          </a:solidFill>
                          <a:latin typeface="Didact Gothic"/>
                          <a:ea typeface="Didact Gothic"/>
                          <a:cs typeface="Didact Gothic"/>
                          <a:sym typeface="Didact Gothic"/>
                        </a:rPr>
                        <a:t>&gt;</a:t>
                      </a:r>
                      <a:br>
                        <a:rPr lang="es" sz="1800" u="none" cap="none" strike="noStrike">
                          <a:solidFill>
                            <a:srgbClr val="D9D9D9"/>
                          </a:solidFill>
                          <a:latin typeface="Didact Gothic"/>
                          <a:ea typeface="Didact Gothic"/>
                          <a:cs typeface="Didact Gothic"/>
                          <a:sym typeface="Didact Gothic"/>
                        </a:rPr>
                      </a:b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h2</a:t>
                      </a:r>
                      <a:r>
                        <a:rPr lang="es" sz="1800" u="none" cap="none" strike="noStrike">
                          <a:solidFill>
                            <a:srgbClr val="D9D9D9"/>
                          </a:solidFill>
                          <a:latin typeface="Didact Gothic"/>
                          <a:ea typeface="Didact Gothic"/>
                          <a:cs typeface="Didact Gothic"/>
                          <a:sym typeface="Didact Gothic"/>
                        </a:rPr>
                        <a:t> Vertebrados &lt;/</a:t>
                      </a:r>
                      <a:r>
                        <a:rPr lang="es" sz="1800" u="none" cap="none" strike="noStrike">
                          <a:solidFill>
                            <a:srgbClr val="E06666"/>
                          </a:solidFill>
                          <a:latin typeface="Didact Gothic"/>
                          <a:ea typeface="Didact Gothic"/>
                          <a:cs typeface="Didact Gothic"/>
                          <a:sym typeface="Didact Gothic"/>
                        </a:rPr>
                        <a:t>h2</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h3</a:t>
                      </a:r>
                      <a:r>
                        <a:rPr lang="es" sz="1800" u="none" cap="none" strike="noStrike">
                          <a:solidFill>
                            <a:srgbClr val="D9D9D9"/>
                          </a:solidFill>
                          <a:latin typeface="Didact Gothic"/>
                          <a:ea typeface="Didact Gothic"/>
                          <a:cs typeface="Didact Gothic"/>
                          <a:sym typeface="Didact Gothic"/>
                        </a:rPr>
                        <a:t>&gt; Mamiferos &lt;/</a:t>
                      </a:r>
                      <a:r>
                        <a:rPr lang="es" sz="1800" u="none" cap="none" strike="noStrike">
                          <a:solidFill>
                            <a:srgbClr val="E06666"/>
                          </a:solidFill>
                          <a:latin typeface="Didact Gothic"/>
                          <a:ea typeface="Didact Gothic"/>
                          <a:cs typeface="Didact Gothic"/>
                          <a:sym typeface="Didact Gothic"/>
                        </a:rPr>
                        <a:t>h3</a:t>
                      </a:r>
                      <a:r>
                        <a:rPr lang="es" sz="1800" u="none" cap="none" strike="noStrike">
                          <a:solidFill>
                            <a:srgbClr val="D9D9D9"/>
                          </a:solidFill>
                          <a:latin typeface="Didact Gothic"/>
                          <a:ea typeface="Didact Gothic"/>
                          <a:cs typeface="Didact Gothic"/>
                          <a:sym typeface="Didact Gothic"/>
                        </a:rPr>
                        <a:t>&gt;</a:t>
                      </a:r>
                      <a:br>
                        <a:rPr lang="es" sz="1800" u="none" cap="none" strike="noStrike">
                          <a:solidFill>
                            <a:srgbClr val="D9D9D9"/>
                          </a:solidFill>
                          <a:latin typeface="Didact Gothic"/>
                          <a:ea typeface="Didact Gothic"/>
                          <a:cs typeface="Didact Gothic"/>
                          <a:sym typeface="Didact Gothic"/>
                        </a:rPr>
                      </a:b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h4</a:t>
                      </a:r>
                      <a:r>
                        <a:rPr lang="es" sz="1800" u="none" cap="none" strike="noStrike">
                          <a:solidFill>
                            <a:srgbClr val="D9D9D9"/>
                          </a:solidFill>
                          <a:latin typeface="Didact Gothic"/>
                          <a:ea typeface="Didact Gothic"/>
                          <a:cs typeface="Didact Gothic"/>
                          <a:sym typeface="Didact Gothic"/>
                        </a:rPr>
                        <a:t>&gt; Bipedos &lt;/</a:t>
                      </a:r>
                      <a:r>
                        <a:rPr lang="es" sz="1800" u="none" cap="none" strike="noStrike">
                          <a:solidFill>
                            <a:srgbClr val="E06666"/>
                          </a:solidFill>
                          <a:latin typeface="Didact Gothic"/>
                          <a:ea typeface="Didact Gothic"/>
                          <a:cs typeface="Didact Gothic"/>
                          <a:sym typeface="Didact Gothic"/>
                        </a:rPr>
                        <a:t>h4</a:t>
                      </a:r>
                      <a:r>
                        <a:rPr lang="es" sz="1800" u="none" cap="none" strike="noStrike">
                          <a:solidFill>
                            <a:srgbClr val="D9D9D9"/>
                          </a:solidFill>
                          <a:latin typeface="Didact Gothic"/>
                          <a:ea typeface="Didact Gothic"/>
                          <a:cs typeface="Didact Gothic"/>
                          <a:sym typeface="Didact Gothic"/>
                        </a:rPr>
                        <a:t>&gt;</a:t>
                      </a:r>
                      <a:br>
                        <a:rPr lang="es" sz="1800" u="none" cap="none" strike="noStrike">
                          <a:solidFill>
                            <a:srgbClr val="D9D9D9"/>
                          </a:solidFill>
                          <a:latin typeface="Didact Gothic"/>
                          <a:ea typeface="Didact Gothic"/>
                          <a:cs typeface="Didact Gothic"/>
                          <a:sym typeface="Didact Gothic"/>
                        </a:rPr>
                      </a:b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h4</a:t>
                      </a:r>
                      <a:r>
                        <a:rPr lang="es" sz="1800" u="none" cap="none" strike="noStrike">
                          <a:solidFill>
                            <a:srgbClr val="D9D9D9"/>
                          </a:solidFill>
                          <a:latin typeface="Didact Gothic"/>
                          <a:ea typeface="Didact Gothic"/>
                          <a:cs typeface="Didact Gothic"/>
                          <a:sym typeface="Didact Gothic"/>
                        </a:rPr>
                        <a:t>&gt; Cuadrúpedos &lt;/</a:t>
                      </a:r>
                      <a:r>
                        <a:rPr lang="es" sz="1800" u="none" cap="none" strike="noStrike">
                          <a:solidFill>
                            <a:srgbClr val="E06666"/>
                          </a:solidFill>
                          <a:latin typeface="Didact Gothic"/>
                          <a:ea typeface="Didact Gothic"/>
                          <a:cs typeface="Didact Gothic"/>
                          <a:sym typeface="Didact Gothic"/>
                        </a:rPr>
                        <a:t>h4</a:t>
                      </a:r>
                      <a:r>
                        <a:rPr lang="es" sz="1800" u="none" cap="none" strike="noStrike">
                          <a:solidFill>
                            <a:srgbClr val="D9D9D9"/>
                          </a:solidFill>
                          <a:latin typeface="Didact Gothic"/>
                          <a:ea typeface="Didact Gothic"/>
                          <a:cs typeface="Didact Gothic"/>
                          <a:sym typeface="Didact Gothic"/>
                        </a:rPr>
                        <a:t>&gt;</a:t>
                      </a:r>
                      <a:br>
                        <a:rPr lang="es" sz="1800" u="none" cap="none" strike="noStrike">
                          <a:solidFill>
                            <a:srgbClr val="D9D9D9"/>
                          </a:solidFill>
                          <a:latin typeface="Didact Gothic"/>
                          <a:ea typeface="Didact Gothic"/>
                          <a:cs typeface="Didact Gothic"/>
                          <a:sym typeface="Didact Gothic"/>
                        </a:rPr>
                      </a:b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h3</a:t>
                      </a:r>
                      <a:r>
                        <a:rPr lang="es" sz="1800" u="none" cap="none" strike="noStrike">
                          <a:solidFill>
                            <a:srgbClr val="D9D9D9"/>
                          </a:solidFill>
                          <a:latin typeface="Didact Gothic"/>
                          <a:ea typeface="Didact Gothic"/>
                          <a:cs typeface="Didact Gothic"/>
                          <a:sym typeface="Didact Gothic"/>
                        </a:rPr>
                        <a:t>&gt; Aves &lt;/</a:t>
                      </a:r>
                      <a:r>
                        <a:rPr lang="es" sz="1800" u="none" cap="none" strike="noStrike">
                          <a:solidFill>
                            <a:srgbClr val="E06666"/>
                          </a:solidFill>
                          <a:latin typeface="Didact Gothic"/>
                          <a:ea typeface="Didact Gothic"/>
                          <a:cs typeface="Didact Gothic"/>
                          <a:sym typeface="Didact Gothic"/>
                        </a:rPr>
                        <a:t>h3</a:t>
                      </a:r>
                      <a:r>
                        <a:rPr lang="es" sz="1800" u="none" cap="none" strike="noStrike">
                          <a:solidFill>
                            <a:srgbClr val="D9D9D9"/>
                          </a:solidFill>
                          <a:latin typeface="Didact Gothic"/>
                          <a:ea typeface="Didact Gothic"/>
                          <a:cs typeface="Didact Gothic"/>
                          <a:sym typeface="Didact Gothic"/>
                        </a:rPr>
                        <a:t>&gt;</a:t>
                      </a:r>
                      <a:br>
                        <a:rPr lang="es" sz="1800" u="none" cap="none" strike="noStrike">
                          <a:solidFill>
                            <a:srgbClr val="D9D9D9"/>
                          </a:solidFill>
                          <a:latin typeface="Didact Gothic"/>
                          <a:ea typeface="Didact Gothic"/>
                          <a:cs typeface="Didact Gothic"/>
                          <a:sym typeface="Didact Gothic"/>
                        </a:rPr>
                      </a:b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h4</a:t>
                      </a:r>
                      <a:r>
                        <a:rPr lang="es" sz="1800" u="none" cap="none" strike="noStrike">
                          <a:solidFill>
                            <a:srgbClr val="D9D9D9"/>
                          </a:solidFill>
                          <a:latin typeface="Didact Gothic"/>
                          <a:ea typeface="Didact Gothic"/>
                          <a:cs typeface="Didact Gothic"/>
                          <a:sym typeface="Didact Gothic"/>
                        </a:rPr>
                        <a:t>&gt; Voladoras &lt;/</a:t>
                      </a:r>
                      <a:r>
                        <a:rPr lang="es" sz="1800" u="none" cap="none" strike="noStrike">
                          <a:solidFill>
                            <a:srgbClr val="E06666"/>
                          </a:solidFill>
                          <a:latin typeface="Didact Gothic"/>
                          <a:ea typeface="Didact Gothic"/>
                          <a:cs typeface="Didact Gothic"/>
                          <a:sym typeface="Didact Gothic"/>
                        </a:rPr>
                        <a:t>h4</a:t>
                      </a:r>
                      <a:r>
                        <a:rPr lang="es" sz="1800" u="none" cap="none" strike="noStrike">
                          <a:solidFill>
                            <a:srgbClr val="D9D9D9"/>
                          </a:solidFill>
                          <a:latin typeface="Didact Gothic"/>
                          <a:ea typeface="Didact Gothic"/>
                          <a:cs typeface="Didact Gothic"/>
                          <a:sym typeface="Didact Gothic"/>
                        </a:rPr>
                        <a:t>&gt;</a:t>
                      </a:r>
                      <a:br>
                        <a:rPr lang="es" sz="1800" u="none" cap="none" strike="noStrike">
                          <a:solidFill>
                            <a:srgbClr val="D9D9D9"/>
                          </a:solidFill>
                          <a:latin typeface="Didact Gothic"/>
                          <a:ea typeface="Didact Gothic"/>
                          <a:cs typeface="Didact Gothic"/>
                          <a:sym typeface="Didact Gothic"/>
                        </a:rPr>
                      </a:b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h4</a:t>
                      </a:r>
                      <a:r>
                        <a:rPr lang="es" sz="1800" u="none" cap="none" strike="noStrike">
                          <a:solidFill>
                            <a:srgbClr val="D9D9D9"/>
                          </a:solidFill>
                          <a:latin typeface="Didact Gothic"/>
                          <a:ea typeface="Didact Gothic"/>
                          <a:cs typeface="Didact Gothic"/>
                          <a:sym typeface="Didact Gothic"/>
                        </a:rPr>
                        <a:t>&gt; No voladoras &lt;/</a:t>
                      </a:r>
                      <a:r>
                        <a:rPr lang="es" sz="1800" u="none" cap="none" strike="noStrike">
                          <a:solidFill>
                            <a:srgbClr val="E06666"/>
                          </a:solidFill>
                          <a:latin typeface="Didact Gothic"/>
                          <a:ea typeface="Didact Gothic"/>
                          <a:cs typeface="Didact Gothic"/>
                          <a:sym typeface="Didact Gothic"/>
                        </a:rPr>
                        <a:t>h4</a:t>
                      </a:r>
                      <a:r>
                        <a:rPr lang="es" sz="1800" u="none" cap="none" strike="noStrike">
                          <a:solidFill>
                            <a:srgbClr val="D9D9D9"/>
                          </a:solidFill>
                          <a:latin typeface="Didact Gothic"/>
                          <a:ea typeface="Didact Gothic"/>
                          <a:cs typeface="Didact Gothic"/>
                          <a:sym typeface="Didact Gothic"/>
                        </a:rPr>
                        <a:t>&gt;</a:t>
                      </a:r>
                      <a:br>
                        <a:rPr lang="es" sz="1800" u="none" cap="none" strike="noStrike">
                          <a:solidFill>
                            <a:srgbClr val="D9D9D9"/>
                          </a:solidFill>
                          <a:latin typeface="Didact Gothic"/>
                          <a:ea typeface="Didact Gothic"/>
                          <a:cs typeface="Didact Gothic"/>
                          <a:sym typeface="Didact Gothic"/>
                        </a:rPr>
                      </a:b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h3</a:t>
                      </a:r>
                      <a:r>
                        <a:rPr lang="es" sz="1800" u="none" cap="none" strike="noStrike">
                          <a:solidFill>
                            <a:srgbClr val="D9D9D9"/>
                          </a:solidFill>
                          <a:latin typeface="Didact Gothic"/>
                          <a:ea typeface="Didact Gothic"/>
                          <a:cs typeface="Didact Gothic"/>
                          <a:sym typeface="Didact Gothic"/>
                        </a:rPr>
                        <a:t>&gt; Reptiles &lt;/</a:t>
                      </a:r>
                      <a:r>
                        <a:rPr lang="es" sz="1800" u="none" cap="none" strike="noStrike">
                          <a:solidFill>
                            <a:srgbClr val="E06666"/>
                          </a:solidFill>
                          <a:latin typeface="Didact Gothic"/>
                          <a:ea typeface="Didact Gothic"/>
                          <a:cs typeface="Didact Gothic"/>
                          <a:sym typeface="Didact Gothic"/>
                        </a:rPr>
                        <a:t>h3</a:t>
                      </a:r>
                      <a:r>
                        <a:rPr lang="es" sz="1800" u="none" cap="none" strike="noStrike">
                          <a:solidFill>
                            <a:srgbClr val="D9D9D9"/>
                          </a:solidFill>
                          <a:latin typeface="Didact Gothic"/>
                          <a:ea typeface="Didact Gothic"/>
                          <a:cs typeface="Didact Gothic"/>
                          <a:sym typeface="Didact Gothic"/>
                        </a:rPr>
                        <a:t>&gt;</a:t>
                      </a:r>
                      <a:br>
                        <a:rPr lang="es" sz="1800" u="none" cap="none" strike="noStrike">
                          <a:solidFill>
                            <a:srgbClr val="D9D9D9"/>
                          </a:solidFill>
                          <a:latin typeface="Didact Gothic"/>
                          <a:ea typeface="Didact Gothic"/>
                          <a:cs typeface="Didact Gothic"/>
                          <a:sym typeface="Didact Gothic"/>
                        </a:rPr>
                      </a:b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h3</a:t>
                      </a:r>
                      <a:r>
                        <a:rPr lang="es" sz="1800" u="none" cap="none" strike="noStrike">
                          <a:solidFill>
                            <a:srgbClr val="D9D9D9"/>
                          </a:solidFill>
                          <a:latin typeface="Didact Gothic"/>
                          <a:ea typeface="Didact Gothic"/>
                          <a:cs typeface="Didact Gothic"/>
                          <a:sym typeface="Didact Gothic"/>
                        </a:rPr>
                        <a:t>&gt; Peces &lt;/</a:t>
                      </a:r>
                      <a:r>
                        <a:rPr lang="es" sz="1800" u="none" cap="none" strike="noStrike">
                          <a:solidFill>
                            <a:srgbClr val="E06666"/>
                          </a:solidFill>
                          <a:latin typeface="Didact Gothic"/>
                          <a:ea typeface="Didact Gothic"/>
                          <a:cs typeface="Didact Gothic"/>
                          <a:sym typeface="Didact Gothic"/>
                        </a:rPr>
                        <a:t>h3</a:t>
                      </a:r>
                      <a:r>
                        <a:rPr lang="es" sz="1800" u="none" cap="none" strike="noStrike">
                          <a:solidFill>
                            <a:srgbClr val="D9D9D9"/>
                          </a:solidFill>
                          <a:latin typeface="Didact Gothic"/>
                          <a:ea typeface="Didact Gothic"/>
                          <a:cs typeface="Didact Gothic"/>
                          <a:sym typeface="Didact Gothic"/>
                        </a:rPr>
                        <a:t>&gt;</a:t>
                      </a:r>
                      <a:br>
                        <a:rPr lang="es" sz="1800" u="none" cap="none" strike="noStrike">
                          <a:solidFill>
                            <a:srgbClr val="D9D9D9"/>
                          </a:solidFill>
                          <a:latin typeface="Didact Gothic"/>
                          <a:ea typeface="Didact Gothic"/>
                          <a:cs typeface="Didact Gothic"/>
                          <a:sym typeface="Didact Gothic"/>
                        </a:rPr>
                      </a:b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h3</a:t>
                      </a:r>
                      <a:r>
                        <a:rPr lang="es" sz="1800" u="none" cap="none" strike="noStrike">
                          <a:solidFill>
                            <a:srgbClr val="D9D9D9"/>
                          </a:solidFill>
                          <a:latin typeface="Didact Gothic"/>
                          <a:ea typeface="Didact Gothic"/>
                          <a:cs typeface="Didact Gothic"/>
                          <a:sym typeface="Didact Gothic"/>
                        </a:rPr>
                        <a:t>&gt; Anfibios &lt;/</a:t>
                      </a:r>
                      <a:r>
                        <a:rPr lang="es" sz="1800" u="none" cap="none" strike="noStrike">
                          <a:solidFill>
                            <a:srgbClr val="E06666"/>
                          </a:solidFill>
                          <a:latin typeface="Didact Gothic"/>
                          <a:ea typeface="Didact Gothic"/>
                          <a:cs typeface="Didact Gothic"/>
                          <a:sym typeface="Didact Gothic"/>
                        </a:rPr>
                        <a:t>h3</a:t>
                      </a:r>
                      <a:r>
                        <a:rPr lang="es" sz="1800" u="none" cap="none" strike="noStrike">
                          <a:solidFill>
                            <a:srgbClr val="D9D9D9"/>
                          </a:solidFill>
                          <a:latin typeface="Didact Gothic"/>
                          <a:ea typeface="Didact Gothic"/>
                          <a:cs typeface="Didact Gothic"/>
                          <a:sym typeface="Didact Gothic"/>
                        </a:rPr>
                        <a:t>&gt;</a:t>
                      </a:r>
                      <a:br>
                        <a:rPr lang="es" sz="1800" u="none" cap="none" strike="noStrike">
                          <a:solidFill>
                            <a:srgbClr val="D9D9D9"/>
                          </a:solidFill>
                          <a:latin typeface="Didact Gothic"/>
                          <a:ea typeface="Didact Gothic"/>
                          <a:cs typeface="Didact Gothic"/>
                          <a:sym typeface="Didact Gothic"/>
                        </a:rPr>
                      </a:b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h2</a:t>
                      </a:r>
                      <a:r>
                        <a:rPr lang="es" sz="1800" u="none" cap="none" strike="noStrike">
                          <a:solidFill>
                            <a:srgbClr val="D9D9D9"/>
                          </a:solidFill>
                          <a:latin typeface="Didact Gothic"/>
                          <a:ea typeface="Didact Gothic"/>
                          <a:cs typeface="Didact Gothic"/>
                          <a:sym typeface="Didact Gothic"/>
                        </a:rPr>
                        <a:t>&gt; Invertebrados &lt;/</a:t>
                      </a:r>
                      <a:r>
                        <a:rPr lang="es" sz="1800" u="none" cap="none" strike="noStrike">
                          <a:solidFill>
                            <a:srgbClr val="E06666"/>
                          </a:solidFill>
                          <a:latin typeface="Didact Gothic"/>
                          <a:ea typeface="Didact Gothic"/>
                          <a:cs typeface="Didact Gothic"/>
                          <a:sym typeface="Didact Gothic"/>
                        </a:rPr>
                        <a:t>h2</a:t>
                      </a:r>
                      <a:r>
                        <a:rPr lang="es" sz="1800" u="none" cap="none" strike="noStrike">
                          <a:solidFill>
                            <a:srgbClr val="D9D9D9"/>
                          </a:solidFill>
                          <a:latin typeface="Didact Gothic"/>
                          <a:ea typeface="Didact Gothic"/>
                          <a:cs typeface="Didact Gothic"/>
                          <a:sym typeface="Didact Gothic"/>
                        </a:rPr>
                        <a:t>&gt;</a:t>
                      </a:r>
                      <a:br>
                        <a:rPr lang="es" sz="1800" u="none" cap="none" strike="noStrike">
                          <a:solidFill>
                            <a:srgbClr val="D9D9D9"/>
                          </a:solidFill>
                          <a:latin typeface="Didact Gothic"/>
                          <a:ea typeface="Didact Gothic"/>
                          <a:cs typeface="Didact Gothic"/>
                          <a:sym typeface="Didact Gothic"/>
                        </a:rPr>
                      </a:b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h3</a:t>
                      </a:r>
                      <a:r>
                        <a:rPr lang="es" sz="1800" u="none" cap="none" strike="noStrike">
                          <a:solidFill>
                            <a:srgbClr val="D9D9D9"/>
                          </a:solidFill>
                          <a:latin typeface="Didact Gothic"/>
                          <a:ea typeface="Didact Gothic"/>
                          <a:cs typeface="Didact Gothic"/>
                          <a:sym typeface="Didact Gothic"/>
                        </a:rPr>
                        <a:t>&gt; Insectos &lt;/</a:t>
                      </a:r>
                      <a:r>
                        <a:rPr lang="es" sz="1800" u="none" cap="none" strike="noStrike">
                          <a:solidFill>
                            <a:srgbClr val="E06666"/>
                          </a:solidFill>
                          <a:latin typeface="Didact Gothic"/>
                          <a:ea typeface="Didact Gothic"/>
                          <a:cs typeface="Didact Gothic"/>
                          <a:sym typeface="Didact Gothic"/>
                        </a:rPr>
                        <a:t>h3</a:t>
                      </a:r>
                      <a:r>
                        <a:rPr lang="es" sz="1800" u="none" cap="none" strike="noStrike">
                          <a:solidFill>
                            <a:srgbClr val="D9D9D9"/>
                          </a:solidFill>
                          <a:latin typeface="Didact Gothic"/>
                          <a:ea typeface="Didact Gothic"/>
                          <a:cs typeface="Didact Gothic"/>
                          <a:sym typeface="Didact Gothic"/>
                        </a:rPr>
                        <a:t>&gt;</a:t>
                      </a:r>
                      <a:br>
                        <a:rPr lang="es" sz="1800" u="none" cap="none" strike="noStrike">
                          <a:solidFill>
                            <a:srgbClr val="D9D9D9"/>
                          </a:solidFill>
                          <a:latin typeface="Didact Gothic"/>
                          <a:ea typeface="Didact Gothic"/>
                          <a:cs typeface="Didact Gothic"/>
                          <a:sym typeface="Didact Gothic"/>
                        </a:rPr>
                      </a:b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h4</a:t>
                      </a:r>
                      <a:r>
                        <a:rPr lang="es" sz="1800" u="none" cap="none" strike="noStrike">
                          <a:solidFill>
                            <a:srgbClr val="D9D9D9"/>
                          </a:solidFill>
                          <a:latin typeface="Didact Gothic"/>
                          <a:ea typeface="Didact Gothic"/>
                          <a:cs typeface="Didact Gothic"/>
                          <a:sym typeface="Didact Gothic"/>
                        </a:rPr>
                        <a:t>&gt; Voladores &lt;/</a:t>
                      </a:r>
                      <a:r>
                        <a:rPr lang="es" sz="1800" u="none" cap="none" strike="noStrike">
                          <a:solidFill>
                            <a:srgbClr val="E06666"/>
                          </a:solidFill>
                          <a:latin typeface="Didact Gothic"/>
                          <a:ea typeface="Didact Gothic"/>
                          <a:cs typeface="Didact Gothic"/>
                          <a:sym typeface="Didact Gothic"/>
                        </a:rPr>
                        <a:t>h4</a:t>
                      </a:r>
                      <a:r>
                        <a:rPr lang="es" sz="1800" u="none" cap="none" strike="noStrike">
                          <a:solidFill>
                            <a:srgbClr val="D9D9D9"/>
                          </a:solidFill>
                          <a:latin typeface="Didact Gothic"/>
                          <a:ea typeface="Didact Gothic"/>
                          <a:cs typeface="Didact Gothic"/>
                          <a:sym typeface="Didact Gothic"/>
                        </a:rPr>
                        <a:t>&gt;</a:t>
                      </a:r>
                      <a:br>
                        <a:rPr lang="es" sz="1800" u="none" cap="none" strike="noStrike">
                          <a:solidFill>
                            <a:srgbClr val="D9D9D9"/>
                          </a:solidFill>
                          <a:latin typeface="Didact Gothic"/>
                          <a:ea typeface="Didact Gothic"/>
                          <a:cs typeface="Didact Gothic"/>
                          <a:sym typeface="Didact Gothic"/>
                        </a:rPr>
                      </a:b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h4</a:t>
                      </a:r>
                      <a:r>
                        <a:rPr lang="es" sz="1800" u="none" cap="none" strike="noStrike">
                          <a:solidFill>
                            <a:srgbClr val="D9D9D9"/>
                          </a:solidFill>
                          <a:latin typeface="Didact Gothic"/>
                          <a:ea typeface="Didact Gothic"/>
                          <a:cs typeface="Didact Gothic"/>
                          <a:sym typeface="Didact Gothic"/>
                        </a:rPr>
                        <a:t>&gt; No Voladores &lt;/</a:t>
                      </a:r>
                      <a:r>
                        <a:rPr lang="es" sz="1800" u="none" cap="none" strike="noStrike">
                          <a:solidFill>
                            <a:srgbClr val="E06666"/>
                          </a:solidFill>
                          <a:latin typeface="Didact Gothic"/>
                          <a:ea typeface="Didact Gothic"/>
                          <a:cs typeface="Didact Gothic"/>
                          <a:sym typeface="Didact Gothic"/>
                        </a:rPr>
                        <a:t>h4</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666666"/>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146"/>
          <p:cNvSpPr txBox="1"/>
          <p:nvPr/>
        </p:nvSpPr>
        <p:spPr>
          <a:xfrm>
            <a:off x="475500" y="599000"/>
            <a:ext cx="78867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Utilizaremos todas estas etiquetas en nuestro primer ejemplo de estructura web: </a:t>
            </a:r>
            <a:endParaRPr sz="1350">
              <a:latin typeface="DM Sans"/>
              <a:ea typeface="DM Sans"/>
              <a:cs typeface="DM Sans"/>
              <a:sym typeface="DM Sans"/>
            </a:endParaRPr>
          </a:p>
        </p:txBody>
      </p:sp>
      <p:graphicFrame>
        <p:nvGraphicFramePr>
          <p:cNvPr id="1160" name="Google Shape;1160;p146"/>
          <p:cNvGraphicFramePr/>
          <p:nvPr/>
        </p:nvGraphicFramePr>
        <p:xfrm>
          <a:off x="406450" y="1060925"/>
          <a:ext cx="3000000" cy="3000000"/>
        </p:xfrm>
        <a:graphic>
          <a:graphicData uri="http://schemas.openxmlformats.org/drawingml/2006/table">
            <a:tbl>
              <a:tblPr>
                <a:noFill/>
                <a:tableStyleId>{E2D47574-B84D-404E-A612-ED4518353DD0}</a:tableStyleId>
              </a:tblPr>
              <a:tblGrid>
                <a:gridCol w="8296150"/>
              </a:tblGrid>
              <a:tr h="3141550">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&lt;!DOCTYPE html&gt;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&lt;</a:t>
                      </a:r>
                      <a:r>
                        <a:rPr lang="es" sz="1800" u="none" cap="none" strike="noStrike">
                          <a:solidFill>
                            <a:srgbClr val="E06666"/>
                          </a:solidFill>
                          <a:latin typeface="Didact Gothic"/>
                          <a:ea typeface="Didact Gothic"/>
                          <a:cs typeface="Didact Gothic"/>
                          <a:sym typeface="Didact Gothic"/>
                        </a:rPr>
                        <a:t>html</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head</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meta</a:t>
                      </a:r>
                      <a:r>
                        <a:rPr lang="es" sz="1800" u="none" cap="none" strike="noStrike">
                          <a:solidFill>
                            <a:srgbClr val="D9D9D9"/>
                          </a:solidFill>
                          <a:latin typeface="Didact Gothic"/>
                          <a:ea typeface="Didact Gothic"/>
                          <a:cs typeface="Didact Gothic"/>
                          <a:sym typeface="Didact Gothic"/>
                        </a:rPr>
                        <a:t> </a:t>
                      </a:r>
                      <a:r>
                        <a:rPr lang="es" sz="1800" u="none" cap="none" strike="noStrike">
                          <a:solidFill>
                            <a:srgbClr val="FF9900"/>
                          </a:solidFill>
                          <a:latin typeface="Didact Gothic"/>
                          <a:ea typeface="Didact Gothic"/>
                          <a:cs typeface="Didact Gothic"/>
                          <a:sym typeface="Didact Gothic"/>
                        </a:rPr>
                        <a:t>charset</a:t>
                      </a:r>
                      <a:r>
                        <a:rPr lang="es" sz="1800" u="none" cap="none" strike="noStrike">
                          <a:solidFill>
                            <a:srgbClr val="D9D9D9"/>
                          </a:solidFill>
                          <a:latin typeface="Didact Gothic"/>
                          <a:ea typeface="Didact Gothic"/>
                          <a:cs typeface="Didact Gothic"/>
                          <a:sym typeface="Didact Gothic"/>
                        </a:rPr>
                        <a:t>=</a:t>
                      </a:r>
                      <a:r>
                        <a:rPr lang="es" sz="1800" u="none" cap="none" strike="noStrike">
                          <a:solidFill>
                            <a:srgbClr val="93C47D"/>
                          </a:solidFill>
                          <a:latin typeface="Didact Gothic"/>
                          <a:ea typeface="Didact Gothic"/>
                          <a:cs typeface="Didact Gothic"/>
                          <a:sym typeface="Didact Gothic"/>
                        </a:rPr>
                        <a:t>"utf-8"</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title</a:t>
                      </a:r>
                      <a:r>
                        <a:rPr lang="es" sz="1800" u="none" cap="none" strike="noStrike">
                          <a:solidFill>
                            <a:srgbClr val="D9D9D9"/>
                          </a:solidFill>
                          <a:latin typeface="Didact Gothic"/>
                          <a:ea typeface="Didact Gothic"/>
                          <a:cs typeface="Didact Gothic"/>
                          <a:sym typeface="Didact Gothic"/>
                        </a:rPr>
                        <a:t>&gt;Mi primer sitio web&lt;/</a:t>
                      </a:r>
                      <a:r>
                        <a:rPr lang="es" sz="1800" u="none" cap="none" strike="noStrike">
                          <a:solidFill>
                            <a:srgbClr val="E06666"/>
                          </a:solidFill>
                          <a:latin typeface="Didact Gothic"/>
                          <a:ea typeface="Didact Gothic"/>
                          <a:cs typeface="Didact Gothic"/>
                          <a:sym typeface="Didact Gothic"/>
                        </a:rPr>
                        <a:t>title</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head</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body</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h1</a:t>
                      </a:r>
                      <a:r>
                        <a:rPr lang="es" sz="1800" u="none" cap="none" strike="noStrike">
                          <a:solidFill>
                            <a:srgbClr val="D9D9D9"/>
                          </a:solidFill>
                          <a:latin typeface="Didact Gothic"/>
                          <a:ea typeface="Didact Gothic"/>
                          <a:cs typeface="Didact Gothic"/>
                          <a:sym typeface="Didact Gothic"/>
                        </a:rPr>
                        <a:t>&gt;Nombres&lt;/</a:t>
                      </a:r>
                      <a:r>
                        <a:rPr lang="es" sz="1800" u="none" cap="none" strike="noStrike">
                          <a:solidFill>
                            <a:srgbClr val="E06666"/>
                          </a:solidFill>
                          <a:latin typeface="Didact Gothic"/>
                          <a:ea typeface="Didact Gothic"/>
                          <a:cs typeface="Didact Gothic"/>
                          <a:sym typeface="Didact Gothic"/>
                        </a:rPr>
                        <a:t>h1</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100"/>
                        <a:buFont typeface="Arial"/>
                        <a:buNone/>
                      </a:pP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h2</a:t>
                      </a:r>
                      <a:r>
                        <a:rPr lang="es" sz="1800" u="none" cap="none" strike="noStrike">
                          <a:solidFill>
                            <a:srgbClr val="D9D9D9"/>
                          </a:solidFill>
                          <a:latin typeface="Didact Gothic"/>
                          <a:ea typeface="Didact Gothic"/>
                          <a:cs typeface="Didact Gothic"/>
                          <a:sym typeface="Didact Gothic"/>
                        </a:rPr>
                        <a:t>&gt;Mi nombre es:&lt;/</a:t>
                      </a:r>
                      <a:r>
                        <a:rPr lang="es" sz="1800" u="none" cap="none" strike="noStrike">
                          <a:solidFill>
                            <a:srgbClr val="E06666"/>
                          </a:solidFill>
                          <a:latin typeface="Didact Gothic"/>
                          <a:ea typeface="Didact Gothic"/>
                          <a:cs typeface="Didact Gothic"/>
                          <a:sym typeface="Didact Gothic"/>
                        </a:rPr>
                        <a:t>h2</a:t>
                      </a:r>
                      <a:r>
                        <a:rPr lang="es" sz="1800" u="none" cap="none" strike="noStrike">
                          <a:solidFill>
                            <a:srgbClr val="D9D9D9"/>
                          </a:solidFill>
                          <a:latin typeface="Didact Gothic"/>
                          <a:ea typeface="Didact Gothic"/>
                          <a:cs typeface="Didact Gothic"/>
                          <a:sym typeface="Didact Gothic"/>
                        </a:rPr>
                        <a:t>&gt; Tu Nombre y Apellido</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h2</a:t>
                      </a:r>
                      <a:r>
                        <a:rPr lang="es" sz="1800" u="none" cap="none" strike="noStrike">
                          <a:solidFill>
                            <a:srgbClr val="D9D9D9"/>
                          </a:solidFill>
                          <a:latin typeface="Didact Gothic"/>
                          <a:ea typeface="Didact Gothic"/>
                          <a:cs typeface="Didact Gothic"/>
                          <a:sym typeface="Didact Gothic"/>
                        </a:rPr>
                        <a:t>&gt;El nombre del profesor es:&lt;/</a:t>
                      </a:r>
                      <a:r>
                        <a:rPr lang="es" sz="1800" u="none" cap="none" strike="noStrike">
                          <a:solidFill>
                            <a:srgbClr val="E06666"/>
                          </a:solidFill>
                          <a:latin typeface="Didact Gothic"/>
                          <a:ea typeface="Didact Gothic"/>
                          <a:cs typeface="Didact Gothic"/>
                          <a:sym typeface="Didact Gothic"/>
                        </a:rPr>
                        <a:t>h2</a:t>
                      </a:r>
                      <a:r>
                        <a:rPr lang="es" sz="1800" u="none" cap="none" strike="noStrike">
                          <a:solidFill>
                            <a:srgbClr val="D9D9D9"/>
                          </a:solidFill>
                          <a:latin typeface="Didact Gothic"/>
                          <a:ea typeface="Didact Gothic"/>
                          <a:cs typeface="Didact Gothic"/>
                          <a:sym typeface="Didact Gothic"/>
                        </a:rPr>
                        <a:t>&gt; Nombre y apellido del profesor</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body</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&lt;/</a:t>
                      </a:r>
                      <a:r>
                        <a:rPr lang="es" sz="1800" u="none" cap="none" strike="noStrike">
                          <a:solidFill>
                            <a:srgbClr val="E06666"/>
                          </a:solidFill>
                          <a:latin typeface="Didact Gothic"/>
                          <a:ea typeface="Didact Gothic"/>
                          <a:cs typeface="Didact Gothic"/>
                          <a:sym typeface="Didact Gothic"/>
                        </a:rPr>
                        <a:t>html</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666666"/>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9"/>
          <p:cNvSpPr txBox="1"/>
          <p:nvPr/>
        </p:nvSpPr>
        <p:spPr>
          <a:xfrm>
            <a:off x="1461300" y="1953000"/>
            <a:ext cx="6221400" cy="12375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800">
                <a:solidFill>
                  <a:schemeClr val="dk1"/>
                </a:solidFill>
                <a:latin typeface="DM Sans"/>
                <a:ea typeface="DM Sans"/>
                <a:cs typeface="DM Sans"/>
                <a:sym typeface="DM Sans"/>
              </a:rPr>
              <a:t>Interacciones</a:t>
            </a:r>
            <a:endParaRPr b="1" sz="38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s" sz="3800">
                <a:solidFill>
                  <a:schemeClr val="dk1"/>
                </a:solidFill>
                <a:latin typeface="DM Sans"/>
                <a:ea typeface="DM Sans"/>
                <a:cs typeface="DM Sans"/>
                <a:sym typeface="DM Sans"/>
              </a:rPr>
              <a:t>en clase</a:t>
            </a:r>
            <a:endParaRPr b="1" sz="3800">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14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Otros elementos HTML</a:t>
            </a:r>
            <a:endParaRPr b="1" sz="4000">
              <a:solidFill>
                <a:schemeClr val="dk1"/>
              </a:solidFill>
              <a:latin typeface="DM Sans"/>
              <a:ea typeface="DM Sans"/>
              <a:cs typeface="DM Sans"/>
              <a:sym typeface="DM Sans"/>
            </a:endParaRPr>
          </a:p>
        </p:txBody>
      </p:sp>
      <p:sp>
        <p:nvSpPr>
          <p:cNvPr id="1166" name="Google Shape;1166;p147"/>
          <p:cNvSpPr txBox="1"/>
          <p:nvPr/>
        </p:nvSpPr>
        <p:spPr>
          <a:xfrm>
            <a:off x="4527575" y="1908175"/>
            <a:ext cx="3834600" cy="10158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4"/>
              </a:buClr>
              <a:buSzPts val="1350"/>
              <a:buFont typeface="DM Sans"/>
              <a:buChar char="✓"/>
            </a:pPr>
            <a:r>
              <a:rPr b="1" lang="es" sz="1350">
                <a:latin typeface="DM Sans"/>
                <a:ea typeface="DM Sans"/>
                <a:cs typeface="DM Sans"/>
                <a:sym typeface="DM Sans"/>
              </a:rPr>
              <a:t>&lt;p&gt;&lt;/p&gt;</a:t>
            </a:r>
            <a:endParaRPr b="1"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b="1" lang="es" sz="1350">
                <a:latin typeface="DM Sans"/>
                <a:ea typeface="DM Sans"/>
                <a:cs typeface="DM Sans"/>
                <a:sym typeface="DM Sans"/>
              </a:rPr>
              <a:t>&lt;br/&gt; (de bloque)</a:t>
            </a:r>
            <a:endParaRPr b="1"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b="1" lang="es" sz="1350">
                <a:latin typeface="DM Sans"/>
                <a:ea typeface="DM Sans"/>
                <a:cs typeface="DM Sans"/>
                <a:sym typeface="DM Sans"/>
              </a:rPr>
              <a:t>&lt;em&gt; (de línea)</a:t>
            </a:r>
            <a:endParaRPr b="1"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b="1" lang="es" sz="1350">
                <a:latin typeface="DM Sans"/>
                <a:ea typeface="DM Sans"/>
                <a:cs typeface="DM Sans"/>
                <a:sym typeface="DM Sans"/>
              </a:rPr>
              <a:t>&lt;strong&gt; (de línea)</a:t>
            </a:r>
            <a:endParaRPr b="1" sz="1350">
              <a:latin typeface="DM Sans"/>
              <a:ea typeface="DM Sans"/>
              <a:cs typeface="DM Sans"/>
              <a:sym typeface="DM Sans"/>
            </a:endParaRPr>
          </a:p>
        </p:txBody>
      </p:sp>
      <p:pic>
        <p:nvPicPr>
          <p:cNvPr id="1167" name="Google Shape;1167;p147"/>
          <p:cNvPicPr preferRelativeResize="0"/>
          <p:nvPr/>
        </p:nvPicPr>
        <p:blipFill rotWithShape="1">
          <a:blip r:embed="rId3">
            <a:alphaModFix/>
          </a:blip>
          <a:srcRect b="0" l="0" r="0" t="0"/>
          <a:stretch/>
        </p:blipFill>
        <p:spPr>
          <a:xfrm>
            <a:off x="654403" y="1536772"/>
            <a:ext cx="3643475" cy="255585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p14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Contenedores</a:t>
            </a:r>
            <a:endParaRPr b="1" sz="4000">
              <a:solidFill>
                <a:schemeClr val="dk1"/>
              </a:solidFill>
              <a:latin typeface="DM Sans"/>
              <a:ea typeface="DM Sans"/>
              <a:cs typeface="DM Sans"/>
              <a:sym typeface="DM Sans"/>
            </a:endParaRPr>
          </a:p>
        </p:txBody>
      </p:sp>
      <p:sp>
        <p:nvSpPr>
          <p:cNvPr id="1173" name="Google Shape;1173;p148"/>
          <p:cNvSpPr txBox="1"/>
          <p:nvPr/>
        </p:nvSpPr>
        <p:spPr>
          <a:xfrm>
            <a:off x="695200" y="2095425"/>
            <a:ext cx="76974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Para organizar el contenido de nuestros documentos HTML, debemos tener en cuenta que los elementos (textos e imágenes) tienen que estar contenidos en un contenedor.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highlight>
                  <a:schemeClr val="accent6"/>
                </a:highlight>
                <a:latin typeface="DM Sans"/>
                <a:ea typeface="DM Sans"/>
                <a:cs typeface="DM Sans"/>
                <a:sym typeface="DM Sans"/>
              </a:rPr>
              <a:t>     Para eso tenemos el contenedor por excelencia que es el </a:t>
            </a:r>
            <a:r>
              <a:rPr b="1" lang="es" sz="1350">
                <a:highlight>
                  <a:schemeClr val="accent6"/>
                </a:highlight>
                <a:latin typeface="DM Sans"/>
                <a:ea typeface="DM Sans"/>
                <a:cs typeface="DM Sans"/>
                <a:sym typeface="DM Sans"/>
              </a:rPr>
              <a:t>div</a:t>
            </a:r>
            <a:r>
              <a:rPr lang="es" sz="1350">
                <a:highlight>
                  <a:schemeClr val="accent6"/>
                </a:highlight>
                <a:latin typeface="DM Sans"/>
                <a:ea typeface="DM Sans"/>
                <a:cs typeface="DM Sans"/>
                <a:sym typeface="DM Sans"/>
              </a:rPr>
              <a:t>, y su hermano, el </a:t>
            </a:r>
            <a:r>
              <a:rPr b="1" lang="es" sz="1350">
                <a:highlight>
                  <a:schemeClr val="accent6"/>
                </a:highlight>
                <a:latin typeface="DM Sans"/>
                <a:ea typeface="DM Sans"/>
                <a:cs typeface="DM Sans"/>
                <a:sym typeface="DM Sans"/>
              </a:rPr>
              <a:t>span</a:t>
            </a:r>
            <a:r>
              <a:rPr lang="es" sz="1350">
                <a:highlight>
                  <a:schemeClr val="accent6"/>
                </a:highlight>
                <a:latin typeface="DM Sans"/>
                <a:ea typeface="DM Sans"/>
                <a:cs typeface="DM Sans"/>
                <a:sym typeface="DM Sans"/>
              </a:rPr>
              <a:t>.</a:t>
            </a:r>
            <a:endParaRPr sz="1350">
              <a:highlight>
                <a:schemeClr val="accent6"/>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El</a:t>
            </a:r>
            <a:r>
              <a:rPr b="1" lang="es" sz="1350">
                <a:latin typeface="DM Sans"/>
                <a:ea typeface="DM Sans"/>
                <a:cs typeface="DM Sans"/>
                <a:sym typeface="DM Sans"/>
              </a:rPr>
              <a:t> div</a:t>
            </a:r>
            <a:r>
              <a:rPr lang="es" sz="1350">
                <a:latin typeface="DM Sans"/>
                <a:ea typeface="DM Sans"/>
                <a:cs typeface="DM Sans"/>
                <a:sym typeface="DM Sans"/>
              </a:rPr>
              <a:t> es un contenedor</a:t>
            </a:r>
            <a:r>
              <a:rPr b="1" lang="es" sz="1350">
                <a:latin typeface="DM Sans"/>
                <a:ea typeface="DM Sans"/>
                <a:cs typeface="DM Sans"/>
                <a:sym typeface="DM Sans"/>
              </a:rPr>
              <a:t> en bloque</a:t>
            </a:r>
            <a:r>
              <a:rPr lang="es" sz="1350">
                <a:latin typeface="DM Sans"/>
                <a:ea typeface="DM Sans"/>
                <a:cs typeface="DM Sans"/>
                <a:sym typeface="DM Sans"/>
              </a:rPr>
              <a:t> mientras que el </a:t>
            </a:r>
            <a:r>
              <a:rPr b="1" lang="es" sz="1350">
                <a:latin typeface="DM Sans"/>
                <a:ea typeface="DM Sans"/>
                <a:cs typeface="DM Sans"/>
                <a:sym typeface="DM Sans"/>
              </a:rPr>
              <a:t>span </a:t>
            </a:r>
            <a:r>
              <a:rPr lang="es" sz="1350">
                <a:latin typeface="DM Sans"/>
                <a:ea typeface="DM Sans"/>
                <a:cs typeface="DM Sans"/>
                <a:sym typeface="DM Sans"/>
              </a:rPr>
              <a:t>es un contenedor</a:t>
            </a:r>
            <a:r>
              <a:rPr b="1" lang="es" sz="1350">
                <a:latin typeface="DM Sans"/>
                <a:ea typeface="DM Sans"/>
                <a:cs typeface="DM Sans"/>
                <a:sym typeface="DM Sans"/>
              </a:rPr>
              <a:t> en línea</a:t>
            </a:r>
            <a:r>
              <a:rPr lang="es" sz="1350">
                <a:latin typeface="DM Sans"/>
                <a:ea typeface="DM Sans"/>
                <a:cs typeface="DM Sans"/>
                <a:sym typeface="DM Sans"/>
              </a:rPr>
              <a:t> muy útil para el trabajo con textos.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1174" name="Google Shape;1174;p148"/>
          <p:cNvSpPr/>
          <p:nvPr/>
        </p:nvSpPr>
        <p:spPr>
          <a:xfrm>
            <a:off x="475500" y="2708125"/>
            <a:ext cx="467700" cy="467100"/>
          </a:xfrm>
          <a:prstGeom prst="ellipse">
            <a:avLst/>
          </a:prstGeom>
          <a:solidFill>
            <a:srgbClr val="FFFFFF"/>
          </a:solidFill>
          <a:ln cap="flat" cmpd="sng" w="1905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43102" rtl="0" algn="ctr">
              <a:spcBef>
                <a:spcPts val="0"/>
              </a:spcBef>
              <a:spcAft>
                <a:spcPts val="0"/>
              </a:spcAft>
              <a:buNone/>
            </a:pPr>
            <a:r>
              <a:rPr lang="es" sz="1700">
                <a:latin typeface="Anton"/>
                <a:ea typeface="Anton"/>
                <a:cs typeface="Anton"/>
                <a:sym typeface="Anton"/>
              </a:rPr>
              <a:t>👍</a:t>
            </a:r>
            <a:endParaRPr sz="1700">
              <a:latin typeface="Anton"/>
              <a:ea typeface="Anton"/>
              <a:cs typeface="Anton"/>
              <a:sym typeface="Anton"/>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149"/>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Tipos de etiquetas: contenedores</a:t>
            </a:r>
            <a:endParaRPr b="1" sz="4000">
              <a:solidFill>
                <a:schemeClr val="dk1"/>
              </a:solidFill>
              <a:latin typeface="DM Sans"/>
              <a:ea typeface="DM Sans"/>
              <a:cs typeface="DM Sans"/>
              <a:sym typeface="DM Sans"/>
            </a:endParaRPr>
          </a:p>
        </p:txBody>
      </p:sp>
      <p:sp>
        <p:nvSpPr>
          <p:cNvPr id="1180" name="Google Shape;1180;p149"/>
          <p:cNvSpPr txBox="1"/>
          <p:nvPr/>
        </p:nvSpPr>
        <p:spPr>
          <a:xfrm>
            <a:off x="676850" y="2555825"/>
            <a:ext cx="41706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 En el ejemplo se puede ver el uso de comentarios y el uso de un </a:t>
            </a:r>
            <a:r>
              <a:rPr b="1" lang="es" sz="1350">
                <a:latin typeface="DM Sans"/>
                <a:ea typeface="DM Sans"/>
                <a:cs typeface="DM Sans"/>
                <a:sym typeface="DM Sans"/>
              </a:rPr>
              <a:t>contenedor div</a:t>
            </a:r>
            <a:r>
              <a:rPr lang="es" sz="1350">
                <a:latin typeface="DM Sans"/>
                <a:ea typeface="DM Sans"/>
                <a:cs typeface="DM Sans"/>
                <a:sym typeface="DM Sans"/>
              </a:rPr>
              <a:t> para trabajar el </a:t>
            </a:r>
            <a:r>
              <a:rPr b="1" lang="es" sz="1350">
                <a:latin typeface="DM Sans"/>
                <a:ea typeface="DM Sans"/>
                <a:cs typeface="DM Sans"/>
                <a:sym typeface="DM Sans"/>
              </a:rPr>
              <a:t>contenido h2</a:t>
            </a:r>
            <a:r>
              <a:rPr lang="es" sz="1350">
                <a:latin typeface="DM Sans"/>
                <a:ea typeface="DM Sans"/>
                <a:cs typeface="DM Sans"/>
                <a:sym typeface="DM Sans"/>
              </a:rPr>
              <a:t> </a:t>
            </a:r>
            <a:endParaRPr sz="1350">
              <a:latin typeface="DM Sans"/>
              <a:ea typeface="DM Sans"/>
              <a:cs typeface="DM Sans"/>
              <a:sym typeface="DM Sans"/>
            </a:endParaRPr>
          </a:p>
        </p:txBody>
      </p:sp>
      <p:graphicFrame>
        <p:nvGraphicFramePr>
          <p:cNvPr id="1181" name="Google Shape;1181;p149"/>
          <p:cNvGraphicFramePr/>
          <p:nvPr/>
        </p:nvGraphicFramePr>
        <p:xfrm>
          <a:off x="5015400" y="1936300"/>
          <a:ext cx="3000000" cy="3000000"/>
        </p:xfrm>
        <a:graphic>
          <a:graphicData uri="http://schemas.openxmlformats.org/drawingml/2006/table">
            <a:tbl>
              <a:tblPr>
                <a:noFill/>
                <a:tableStyleId>{E2D47574-B84D-404E-A612-ED4518353DD0}</a:tableStyleId>
              </a:tblPr>
              <a:tblGrid>
                <a:gridCol w="3653100"/>
              </a:tblGrid>
              <a:tr h="2047250">
                <a:tc>
                  <a:txBody>
                    <a:bodyPr/>
                    <a:lstStyle/>
                    <a:p>
                      <a:pPr indent="0" lvl="0" marL="0" rtl="0" algn="l">
                        <a:spcBef>
                          <a:spcPts val="0"/>
                        </a:spcBef>
                        <a:spcAft>
                          <a:spcPts val="0"/>
                        </a:spcAft>
                        <a:buClr>
                          <a:srgbClr val="000000"/>
                        </a:buClr>
                        <a:buSzPts val="1800"/>
                        <a:buFont typeface="Arial"/>
                        <a:buNone/>
                      </a:pPr>
                      <a:r>
                        <a:rPr lang="es" sz="1800">
                          <a:solidFill>
                            <a:srgbClr val="D9D9D9"/>
                          </a:solidFill>
                          <a:latin typeface="Didact Gothic"/>
                          <a:ea typeface="Didact Gothic"/>
                          <a:cs typeface="Didact Gothic"/>
                          <a:sym typeface="Didact Gothic"/>
                        </a:rPr>
                        <a:t>&lt;!-- apertura contenedor padre --&gt;</a:t>
                      </a:r>
                      <a:endParaRPr sz="1800">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&lt;</a:t>
                      </a:r>
                      <a:r>
                        <a:rPr lang="es" sz="1800">
                          <a:solidFill>
                            <a:srgbClr val="E06666"/>
                          </a:solidFill>
                          <a:latin typeface="Didact Gothic"/>
                          <a:ea typeface="Didact Gothic"/>
                          <a:cs typeface="Didact Gothic"/>
                          <a:sym typeface="Didact Gothic"/>
                        </a:rPr>
                        <a:t>div</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      </a:t>
                      </a:r>
                      <a:r>
                        <a:rPr lang="es" sz="1800">
                          <a:solidFill>
                            <a:srgbClr val="F4CCCC"/>
                          </a:solidFill>
                          <a:latin typeface="Didact Gothic"/>
                          <a:ea typeface="Didact Gothic"/>
                          <a:cs typeface="Didact Gothic"/>
                          <a:sym typeface="Didact Gothic"/>
                        </a:rPr>
                        <a:t>&lt;</a:t>
                      </a:r>
                      <a:r>
                        <a:rPr lang="es" sz="1800">
                          <a:solidFill>
                            <a:srgbClr val="E06666"/>
                          </a:solidFill>
                          <a:latin typeface="Didact Gothic"/>
                          <a:ea typeface="Didact Gothic"/>
                          <a:cs typeface="Didact Gothic"/>
                          <a:sym typeface="Didact Gothic"/>
                        </a:rPr>
                        <a:t>h2</a:t>
                      </a:r>
                      <a:r>
                        <a:rPr lang="es" sz="1800">
                          <a:solidFill>
                            <a:srgbClr val="F4CCCC"/>
                          </a:solidFill>
                          <a:latin typeface="Didact Gothic"/>
                          <a:ea typeface="Didact Gothic"/>
                          <a:cs typeface="Didact Gothic"/>
                          <a:sym typeface="Didact Gothic"/>
                        </a:rPr>
                        <a:t>&gt; </a:t>
                      </a:r>
                      <a:r>
                        <a:rPr lang="es" sz="1800">
                          <a:solidFill>
                            <a:srgbClr val="D9D9D9"/>
                          </a:solidFill>
                          <a:latin typeface="Didact Gothic"/>
                          <a:ea typeface="Didact Gothic"/>
                          <a:cs typeface="Didact Gothic"/>
                          <a:sym typeface="Didact Gothic"/>
                        </a:rPr>
                        <a:t>Hola planeta </a:t>
                      </a:r>
                      <a:r>
                        <a:rPr lang="es" sz="1800">
                          <a:solidFill>
                            <a:srgbClr val="F4CCCC"/>
                          </a:solidFill>
                          <a:latin typeface="Didact Gothic"/>
                          <a:ea typeface="Didact Gothic"/>
                          <a:cs typeface="Didact Gothic"/>
                          <a:sym typeface="Didact Gothic"/>
                        </a:rPr>
                        <a:t>&lt;</a:t>
                      </a:r>
                      <a:r>
                        <a:rPr lang="es" sz="1800">
                          <a:solidFill>
                            <a:srgbClr val="E06666"/>
                          </a:solidFill>
                          <a:latin typeface="Didact Gothic"/>
                          <a:ea typeface="Didact Gothic"/>
                          <a:cs typeface="Didact Gothic"/>
                          <a:sym typeface="Didact Gothic"/>
                        </a:rPr>
                        <a:t>/h2</a:t>
                      </a:r>
                      <a:r>
                        <a:rPr lang="es" sz="1800">
                          <a:solidFill>
                            <a:srgbClr val="F4CCCC"/>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4CCCC"/>
                          </a:solidFill>
                          <a:latin typeface="Didact Gothic"/>
                          <a:ea typeface="Didact Gothic"/>
                          <a:cs typeface="Didact Gothic"/>
                          <a:sym typeface="Didact Gothic"/>
                        </a:rPr>
                        <a:t>&lt;</a:t>
                      </a:r>
                      <a:r>
                        <a:rPr lang="es" sz="1800" u="none" cap="none" strike="noStrike">
                          <a:solidFill>
                            <a:srgbClr val="E06666"/>
                          </a:solidFill>
                          <a:latin typeface="Didact Gothic"/>
                          <a:ea typeface="Didact Gothic"/>
                          <a:cs typeface="Didact Gothic"/>
                          <a:sym typeface="Didact Gothic"/>
                        </a:rPr>
                        <a:t>/</a:t>
                      </a:r>
                      <a:r>
                        <a:rPr lang="es" sz="1800">
                          <a:solidFill>
                            <a:srgbClr val="E06666"/>
                          </a:solidFill>
                          <a:latin typeface="Didact Gothic"/>
                          <a:ea typeface="Didact Gothic"/>
                          <a:cs typeface="Didact Gothic"/>
                          <a:sym typeface="Didact Gothic"/>
                        </a:rPr>
                        <a:t>div</a:t>
                      </a:r>
                      <a:r>
                        <a:rPr lang="es" sz="1800" u="none" cap="none" strike="noStrike">
                          <a:solidFill>
                            <a:srgbClr val="F4CCCC"/>
                          </a:solidFill>
                          <a:latin typeface="Didact Gothic"/>
                          <a:ea typeface="Didact Gothic"/>
                          <a:cs typeface="Didact Gothic"/>
                          <a:sym typeface="Didact Gothic"/>
                        </a:rPr>
                        <a:t>&gt;</a:t>
                      </a:r>
                      <a:endParaRPr sz="1800" u="none" cap="none" strike="noStrike">
                        <a:solidFill>
                          <a:srgbClr val="F4CCCC"/>
                        </a:solidFill>
                        <a:latin typeface="Didact Gothic"/>
                        <a:ea typeface="Didact Gothic"/>
                        <a:cs typeface="Didact Gothic"/>
                        <a:sym typeface="Didact Gothic"/>
                      </a:endParaRPr>
                    </a:p>
                    <a:p>
                      <a:pPr indent="0" lvl="0" marL="0" rtl="0" algn="l">
                        <a:spcBef>
                          <a:spcPts val="0"/>
                        </a:spcBef>
                        <a:spcAft>
                          <a:spcPts val="0"/>
                        </a:spcAft>
                        <a:buClr>
                          <a:srgbClr val="000000"/>
                        </a:buClr>
                        <a:buSzPts val="1800"/>
                        <a:buFont typeface="Arial"/>
                        <a:buNone/>
                      </a:pPr>
                      <a:r>
                        <a:rPr lang="es" sz="1800">
                          <a:solidFill>
                            <a:srgbClr val="D9D9D9"/>
                          </a:solidFill>
                          <a:latin typeface="Didact Gothic"/>
                          <a:ea typeface="Didact Gothic"/>
                          <a:cs typeface="Didact Gothic"/>
                          <a:sym typeface="Didact Gothic"/>
                        </a:rPr>
                        <a:t>&lt;!-- cierre contenedor padre --&gt;</a:t>
                      </a:r>
                      <a:endParaRPr sz="1800" u="none" cap="none" strike="noStrike">
                        <a:solidFill>
                          <a:srgbClr val="F4CCCC"/>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15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HTML5</a:t>
            </a:r>
            <a:endParaRPr b="1" sz="4000">
              <a:solidFill>
                <a:schemeClr val="dk1"/>
              </a:solidFill>
              <a:latin typeface="DM Sans"/>
              <a:ea typeface="DM Sans"/>
              <a:cs typeface="DM Sans"/>
              <a:sym typeface="DM Sans"/>
            </a:endParaRPr>
          </a:p>
        </p:txBody>
      </p:sp>
      <p:sp>
        <p:nvSpPr>
          <p:cNvPr id="1187" name="Google Shape;1187;p150"/>
          <p:cNvSpPr txBox="1"/>
          <p:nvPr/>
        </p:nvSpPr>
        <p:spPr>
          <a:xfrm>
            <a:off x="473350" y="1908175"/>
            <a:ext cx="3834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HTML5 incorpora </a:t>
            </a:r>
            <a:r>
              <a:rPr b="1" lang="es" sz="1350">
                <a:latin typeface="DM Sans"/>
                <a:ea typeface="DM Sans"/>
                <a:cs typeface="DM Sans"/>
                <a:sym typeface="DM Sans"/>
              </a:rPr>
              <a:t>etiquetas semánticas</a:t>
            </a:r>
            <a:r>
              <a:rPr lang="es" sz="1350">
                <a:latin typeface="DM Sans"/>
                <a:ea typeface="DM Sans"/>
                <a:cs typeface="DM Sans"/>
                <a:sym typeface="DM Sans"/>
              </a:rPr>
              <a:t> que no sólo funcionan como contenedores, sino que también definen qué tipo de contenido van a tener.</a:t>
            </a:r>
            <a:endParaRPr sz="1350">
              <a:latin typeface="DM Sans"/>
              <a:ea typeface="DM Sans"/>
              <a:cs typeface="DM Sans"/>
              <a:sym typeface="DM Sans"/>
            </a:endParaRPr>
          </a:p>
        </p:txBody>
      </p:sp>
      <p:grpSp>
        <p:nvGrpSpPr>
          <p:cNvPr id="1188" name="Google Shape;1188;p150"/>
          <p:cNvGrpSpPr/>
          <p:nvPr/>
        </p:nvGrpSpPr>
        <p:grpSpPr>
          <a:xfrm>
            <a:off x="4698000" y="796725"/>
            <a:ext cx="4134300" cy="3613375"/>
            <a:chOff x="4698000" y="796725"/>
            <a:chExt cx="4134300" cy="3613375"/>
          </a:xfrm>
        </p:grpSpPr>
        <p:sp>
          <p:nvSpPr>
            <p:cNvPr id="1189" name="Google Shape;1189;p150"/>
            <p:cNvSpPr/>
            <p:nvPr/>
          </p:nvSpPr>
          <p:spPr>
            <a:xfrm>
              <a:off x="4698125" y="796725"/>
              <a:ext cx="4066200" cy="281400"/>
            </a:xfrm>
            <a:prstGeom prst="roundRect">
              <a:avLst>
                <a:gd fmla="val 17816" name="adj"/>
              </a:avLst>
            </a:prstGeom>
            <a:solidFill>
              <a:schemeClr val="accent6"/>
            </a:solidFill>
            <a:ln>
              <a:noFill/>
            </a:ln>
          </p:spPr>
          <p:txBody>
            <a:bodyPr anchorCtr="0" anchor="ctr" bIns="91425" lIns="91425" spcFirstLastPara="1" rIns="91425" wrap="square" tIns="91425">
              <a:noAutofit/>
            </a:bodyPr>
            <a:lstStyle/>
            <a:p>
              <a:pPr indent="457200" lvl="0" marL="0" rtl="0" algn="ctr">
                <a:lnSpc>
                  <a:spcPct val="150000"/>
                </a:lnSpc>
                <a:spcBef>
                  <a:spcPts val="1100"/>
                </a:spcBef>
                <a:spcAft>
                  <a:spcPts val="0"/>
                </a:spcAft>
                <a:buClr>
                  <a:srgbClr val="000000"/>
                </a:buClr>
                <a:buSzPts val="1800"/>
                <a:buFont typeface="Arial"/>
                <a:buNone/>
              </a:pPr>
              <a:r>
                <a:rPr b="1" lang="es" sz="1800">
                  <a:solidFill>
                    <a:srgbClr val="000000"/>
                  </a:solidFill>
                  <a:latin typeface="Helvetica Neue"/>
                  <a:ea typeface="Helvetica Neue"/>
                  <a:cs typeface="Helvetica Neue"/>
                  <a:sym typeface="Helvetica Neue"/>
                </a:rPr>
                <a:t>&lt;header&gt; &lt;/header&gt;</a:t>
              </a:r>
              <a:endParaRPr/>
            </a:p>
          </p:txBody>
        </p:sp>
        <p:sp>
          <p:nvSpPr>
            <p:cNvPr id="1190" name="Google Shape;1190;p150"/>
            <p:cNvSpPr/>
            <p:nvPr/>
          </p:nvSpPr>
          <p:spPr>
            <a:xfrm>
              <a:off x="4698000" y="1173000"/>
              <a:ext cx="4066200" cy="281400"/>
            </a:xfrm>
            <a:prstGeom prst="roundRect">
              <a:avLst>
                <a:gd fmla="val 17816" name="adj"/>
              </a:avLst>
            </a:prstGeom>
            <a:solidFill>
              <a:schemeClr val="accent6"/>
            </a:solidFill>
            <a:ln>
              <a:noFill/>
            </a:ln>
          </p:spPr>
          <p:txBody>
            <a:bodyPr anchorCtr="0" anchor="ctr" bIns="91425" lIns="91425" spcFirstLastPara="1" rIns="91425" wrap="square" tIns="91425">
              <a:noAutofit/>
            </a:bodyPr>
            <a:lstStyle/>
            <a:p>
              <a:pPr indent="457200" lvl="0" marL="0" rtl="0" algn="ctr">
                <a:lnSpc>
                  <a:spcPct val="150000"/>
                </a:lnSpc>
                <a:spcBef>
                  <a:spcPts val="1100"/>
                </a:spcBef>
                <a:spcAft>
                  <a:spcPts val="0"/>
                </a:spcAft>
                <a:buClr>
                  <a:srgbClr val="000000"/>
                </a:buClr>
                <a:buSzPts val="1800"/>
                <a:buFont typeface="Arial"/>
                <a:buNone/>
              </a:pPr>
              <a:r>
                <a:rPr b="1" lang="es" sz="1800">
                  <a:solidFill>
                    <a:srgbClr val="000000"/>
                  </a:solidFill>
                  <a:latin typeface="Helvetica Neue"/>
                  <a:ea typeface="Helvetica Neue"/>
                  <a:cs typeface="Helvetica Neue"/>
                  <a:sym typeface="Helvetica Neue"/>
                </a:rPr>
                <a:t>&lt;nav&gt; &lt;/nav&gt;</a:t>
              </a:r>
              <a:endParaRPr/>
            </a:p>
          </p:txBody>
        </p:sp>
        <p:sp>
          <p:nvSpPr>
            <p:cNvPr id="1191" name="Google Shape;1191;p150"/>
            <p:cNvSpPr/>
            <p:nvPr/>
          </p:nvSpPr>
          <p:spPr>
            <a:xfrm>
              <a:off x="4698000" y="1524650"/>
              <a:ext cx="2097600" cy="2533800"/>
            </a:xfrm>
            <a:prstGeom prst="roundRect">
              <a:avLst>
                <a:gd fmla="val 17816" name="adj"/>
              </a:avLst>
            </a:prstGeom>
            <a:solidFill>
              <a:schemeClr val="accent6"/>
            </a:solidFill>
            <a:ln>
              <a:noFill/>
            </a:ln>
          </p:spPr>
          <p:txBody>
            <a:bodyPr anchorCtr="0" anchor="ctr" bIns="91425" lIns="91425" spcFirstLastPara="1" rIns="91425" wrap="square" tIns="91425">
              <a:noAutofit/>
            </a:bodyPr>
            <a:lstStyle/>
            <a:p>
              <a:pPr indent="0" lvl="0" marL="0" rtl="0" algn="l">
                <a:lnSpc>
                  <a:spcPct val="150000"/>
                </a:lnSpc>
                <a:spcBef>
                  <a:spcPts val="1100"/>
                </a:spcBef>
                <a:spcAft>
                  <a:spcPts val="0"/>
                </a:spcAft>
                <a:buClr>
                  <a:srgbClr val="000000"/>
                </a:buClr>
                <a:buSzPts val="1800"/>
                <a:buFont typeface="Arial"/>
                <a:buNone/>
              </a:pPr>
              <a:r>
                <a:rPr b="1" lang="es" sz="1800">
                  <a:solidFill>
                    <a:srgbClr val="000000"/>
                  </a:solidFill>
                  <a:latin typeface="Helvetica Neue"/>
                  <a:ea typeface="Helvetica Neue"/>
                  <a:cs typeface="Helvetica Neue"/>
                  <a:sym typeface="Helvetica Neue"/>
                </a:rPr>
                <a:t>&lt;section&gt;</a:t>
              </a:r>
              <a:endParaRPr b="1" sz="1800">
                <a:solidFill>
                  <a:srgbClr val="000000"/>
                </a:solidFill>
                <a:latin typeface="Helvetica Neue"/>
                <a:ea typeface="Helvetica Neue"/>
                <a:cs typeface="Helvetica Neue"/>
                <a:sym typeface="Helvetica Neue"/>
              </a:endParaRPr>
            </a:p>
            <a:p>
              <a:pPr indent="457200" lvl="0" marL="0" rtl="0" algn="l">
                <a:lnSpc>
                  <a:spcPct val="150000"/>
                </a:lnSpc>
                <a:spcBef>
                  <a:spcPts val="1100"/>
                </a:spcBef>
                <a:spcAft>
                  <a:spcPts val="0"/>
                </a:spcAft>
                <a:buClr>
                  <a:srgbClr val="000000"/>
                </a:buClr>
                <a:buSzPts val="1800"/>
                <a:buFont typeface="Arial"/>
                <a:buNone/>
              </a:pPr>
              <a:r>
                <a:rPr b="1" lang="es" sz="1800">
                  <a:solidFill>
                    <a:srgbClr val="000000"/>
                  </a:solidFill>
                  <a:latin typeface="Helvetica Neue"/>
                  <a:ea typeface="Helvetica Neue"/>
                  <a:cs typeface="Helvetica Neue"/>
                  <a:sym typeface="Helvetica Neue"/>
                </a:rPr>
                <a:t>&lt;article&gt; </a:t>
              </a:r>
              <a:endParaRPr b="1" sz="1800">
                <a:solidFill>
                  <a:srgbClr val="000000"/>
                </a:solidFill>
                <a:latin typeface="Helvetica Neue"/>
                <a:ea typeface="Helvetica Neue"/>
                <a:cs typeface="Helvetica Neue"/>
                <a:sym typeface="Helvetica Neue"/>
              </a:endParaRPr>
            </a:p>
            <a:p>
              <a:pPr indent="457200" lvl="0" marL="0" rtl="0" algn="l">
                <a:lnSpc>
                  <a:spcPct val="150000"/>
                </a:lnSpc>
                <a:spcBef>
                  <a:spcPts val="1100"/>
                </a:spcBef>
                <a:spcAft>
                  <a:spcPts val="0"/>
                </a:spcAft>
                <a:buClr>
                  <a:srgbClr val="000000"/>
                </a:buClr>
                <a:buSzPts val="1800"/>
                <a:buFont typeface="Arial"/>
                <a:buNone/>
              </a:pPr>
              <a:r>
                <a:rPr b="1" lang="es" sz="1800">
                  <a:solidFill>
                    <a:srgbClr val="000000"/>
                  </a:solidFill>
                  <a:latin typeface="Helvetica Neue"/>
                  <a:ea typeface="Helvetica Neue"/>
                  <a:cs typeface="Helvetica Neue"/>
                  <a:sym typeface="Helvetica Neue"/>
                </a:rPr>
                <a:t>&lt;/article&gt; </a:t>
              </a:r>
              <a:endParaRPr b="1" sz="1800">
                <a:solidFill>
                  <a:srgbClr val="000000"/>
                </a:solidFill>
                <a:latin typeface="Helvetica Neue"/>
                <a:ea typeface="Helvetica Neue"/>
                <a:cs typeface="Helvetica Neue"/>
                <a:sym typeface="Helvetica Neue"/>
              </a:endParaRPr>
            </a:p>
            <a:p>
              <a:pPr indent="0" lvl="0" marL="0" rtl="0" algn="l">
                <a:lnSpc>
                  <a:spcPct val="150000"/>
                </a:lnSpc>
                <a:spcBef>
                  <a:spcPts val="1100"/>
                </a:spcBef>
                <a:spcAft>
                  <a:spcPts val="0"/>
                </a:spcAft>
                <a:buClr>
                  <a:srgbClr val="000000"/>
                </a:buClr>
                <a:buSzPts val="1800"/>
                <a:buFont typeface="Arial"/>
                <a:buNone/>
              </a:pPr>
              <a:r>
                <a:rPr b="1" lang="es" sz="1800">
                  <a:solidFill>
                    <a:srgbClr val="000000"/>
                  </a:solidFill>
                  <a:latin typeface="Helvetica Neue"/>
                  <a:ea typeface="Helvetica Neue"/>
                  <a:cs typeface="Helvetica Neue"/>
                  <a:sym typeface="Helvetica Neue"/>
                </a:rPr>
                <a:t>&lt;/section&gt;</a:t>
              </a:r>
              <a:endParaRPr/>
            </a:p>
          </p:txBody>
        </p:sp>
        <p:sp>
          <p:nvSpPr>
            <p:cNvPr id="1192" name="Google Shape;1192;p150"/>
            <p:cNvSpPr/>
            <p:nvPr/>
          </p:nvSpPr>
          <p:spPr>
            <a:xfrm>
              <a:off x="6996875" y="1524650"/>
              <a:ext cx="1835400" cy="2533800"/>
            </a:xfrm>
            <a:prstGeom prst="roundRect">
              <a:avLst>
                <a:gd fmla="val 17816" name="adj"/>
              </a:avLst>
            </a:prstGeom>
            <a:solidFill>
              <a:schemeClr val="accent6"/>
            </a:solidFill>
            <a:ln>
              <a:noFill/>
            </a:ln>
          </p:spPr>
          <p:txBody>
            <a:bodyPr anchorCtr="0" anchor="ctr" bIns="91425" lIns="91425" spcFirstLastPara="1" rIns="91425" wrap="square" tIns="91425">
              <a:noAutofit/>
            </a:bodyPr>
            <a:lstStyle/>
            <a:p>
              <a:pPr indent="0" lvl="0" marL="0" rtl="0" algn="l">
                <a:lnSpc>
                  <a:spcPct val="150000"/>
                </a:lnSpc>
                <a:spcBef>
                  <a:spcPts val="1100"/>
                </a:spcBef>
                <a:spcAft>
                  <a:spcPts val="0"/>
                </a:spcAft>
                <a:buClr>
                  <a:srgbClr val="000000"/>
                </a:buClr>
                <a:buSzPts val="1800"/>
                <a:buFont typeface="Arial"/>
                <a:buNone/>
              </a:pPr>
              <a:r>
                <a:rPr b="1" lang="es" sz="1800">
                  <a:solidFill>
                    <a:srgbClr val="000000"/>
                  </a:solidFill>
                  <a:latin typeface="Helvetica Neue"/>
                  <a:ea typeface="Helvetica Neue"/>
                  <a:cs typeface="Helvetica Neue"/>
                  <a:sym typeface="Helvetica Neue"/>
                </a:rPr>
                <a:t>&lt;aside&gt;</a:t>
              </a:r>
              <a:endParaRPr b="1" sz="1800">
                <a:solidFill>
                  <a:srgbClr val="000000"/>
                </a:solidFill>
                <a:latin typeface="Helvetica Neue"/>
                <a:ea typeface="Helvetica Neue"/>
                <a:cs typeface="Helvetica Neue"/>
                <a:sym typeface="Helvetica Neue"/>
              </a:endParaRPr>
            </a:p>
            <a:p>
              <a:pPr indent="0" lvl="0" marL="0" rtl="0" algn="l">
                <a:lnSpc>
                  <a:spcPct val="150000"/>
                </a:lnSpc>
                <a:spcBef>
                  <a:spcPts val="1100"/>
                </a:spcBef>
                <a:spcAft>
                  <a:spcPts val="0"/>
                </a:spcAft>
                <a:buClr>
                  <a:srgbClr val="000000"/>
                </a:buClr>
                <a:buSzPts val="1800"/>
                <a:buFont typeface="Arial"/>
                <a:buNone/>
              </a:pPr>
              <a:r>
                <a:rPr b="1" lang="es" sz="1800">
                  <a:solidFill>
                    <a:srgbClr val="000000"/>
                  </a:solidFill>
                  <a:latin typeface="Helvetica Neue"/>
                  <a:ea typeface="Helvetica Neue"/>
                  <a:cs typeface="Helvetica Neue"/>
                  <a:sym typeface="Helvetica Neue"/>
                </a:rPr>
                <a:t>&lt;/aside&gt;</a:t>
              </a:r>
              <a:endParaRPr/>
            </a:p>
          </p:txBody>
        </p:sp>
        <p:sp>
          <p:nvSpPr>
            <p:cNvPr id="1193" name="Google Shape;1193;p150"/>
            <p:cNvSpPr/>
            <p:nvPr/>
          </p:nvSpPr>
          <p:spPr>
            <a:xfrm>
              <a:off x="4766100" y="4128700"/>
              <a:ext cx="4066200" cy="281400"/>
            </a:xfrm>
            <a:prstGeom prst="roundRect">
              <a:avLst>
                <a:gd fmla="val 17816" name="adj"/>
              </a:avLst>
            </a:prstGeom>
            <a:solidFill>
              <a:schemeClr val="accent6"/>
            </a:solidFill>
            <a:ln>
              <a:noFill/>
            </a:ln>
          </p:spPr>
          <p:txBody>
            <a:bodyPr anchorCtr="0" anchor="ctr" bIns="91425" lIns="91425" spcFirstLastPara="1" rIns="91425" wrap="square" tIns="91425">
              <a:noAutofit/>
            </a:bodyPr>
            <a:lstStyle/>
            <a:p>
              <a:pPr indent="457200" lvl="0" marL="0" rtl="0" algn="ctr">
                <a:lnSpc>
                  <a:spcPct val="150000"/>
                </a:lnSpc>
                <a:spcBef>
                  <a:spcPts val="1100"/>
                </a:spcBef>
                <a:spcAft>
                  <a:spcPts val="0"/>
                </a:spcAft>
                <a:buClr>
                  <a:srgbClr val="000000"/>
                </a:buClr>
                <a:buSzPts val="1800"/>
                <a:buFont typeface="Arial"/>
                <a:buNone/>
              </a:pPr>
              <a:r>
                <a:rPr b="1" lang="es" sz="1800">
                  <a:solidFill>
                    <a:srgbClr val="000000"/>
                  </a:solidFill>
                  <a:latin typeface="Helvetica Neue"/>
                  <a:ea typeface="Helvetica Neue"/>
                  <a:cs typeface="Helvetica Neue"/>
                  <a:sym typeface="Helvetica Neue"/>
                </a:rPr>
                <a:t>&lt;footer&gt; &lt;/footer&gt;</a:t>
              </a:r>
              <a:endParaRPr/>
            </a:p>
          </p:txBody>
        </p:sp>
      </p:gr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grpSp>
        <p:nvGrpSpPr>
          <p:cNvPr id="1198" name="Google Shape;1198;p151"/>
          <p:cNvGrpSpPr/>
          <p:nvPr/>
        </p:nvGrpSpPr>
        <p:grpSpPr>
          <a:xfrm>
            <a:off x="4202556" y="994173"/>
            <a:ext cx="738900" cy="738900"/>
            <a:chOff x="974706" y="2467173"/>
            <a:chExt cx="738900" cy="738900"/>
          </a:xfrm>
        </p:grpSpPr>
        <p:sp>
          <p:nvSpPr>
            <p:cNvPr id="1199" name="Google Shape;1199;p151"/>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0" name="Google Shape;1200;p151"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1201" name="Google Shape;1201;p151"/>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Nuevo documento</a:t>
            </a:r>
            <a:endParaRPr b="1" sz="4000">
              <a:solidFill>
                <a:schemeClr val="dk1"/>
              </a:solidFill>
              <a:highlight>
                <a:srgbClr val="EAFF6A"/>
              </a:highlight>
              <a:latin typeface="DM Sans"/>
              <a:ea typeface="DM Sans"/>
              <a:cs typeface="DM Sans"/>
              <a:sym typeface="DM Sans"/>
            </a:endParaRPr>
          </a:p>
        </p:txBody>
      </p:sp>
      <p:sp>
        <p:nvSpPr>
          <p:cNvPr id="1202" name="Google Shape;1202;p151"/>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15 minutos</a:t>
            </a:r>
            <a:endParaRPr b="1" sz="2000">
              <a:solidFill>
                <a:srgbClr val="83AEFB"/>
              </a:solidFill>
              <a:latin typeface="DM Sans"/>
              <a:ea typeface="DM Sans"/>
              <a:cs typeface="DM Sans"/>
              <a:sym typeface="DM Sans"/>
            </a:endParaRPr>
          </a:p>
        </p:txBody>
      </p:sp>
      <p:sp>
        <p:nvSpPr>
          <p:cNvPr id="1203" name="Google Shape;1203;p151"/>
          <p:cNvSpPr txBox="1"/>
          <p:nvPr/>
        </p:nvSpPr>
        <p:spPr>
          <a:xfrm>
            <a:off x="987300" y="29475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999999"/>
                </a:solidFill>
                <a:latin typeface="DM Sans"/>
                <a:ea typeface="DM Sans"/>
                <a:cs typeface="DM Sans"/>
                <a:sym typeface="DM Sans"/>
              </a:rPr>
              <a:t>Crea un documento nuevo</a:t>
            </a:r>
            <a:endParaRPr sz="2000">
              <a:solidFill>
                <a:srgbClr val="999999"/>
              </a:solidFill>
              <a:latin typeface="DM Sans"/>
              <a:ea typeface="DM Sans"/>
              <a:cs typeface="DM Sans"/>
              <a:sym typeface="DM Sans"/>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grpSp>
        <p:nvGrpSpPr>
          <p:cNvPr id="1208" name="Google Shape;1208;p152"/>
          <p:cNvGrpSpPr/>
          <p:nvPr/>
        </p:nvGrpSpPr>
        <p:grpSpPr>
          <a:xfrm>
            <a:off x="457347" y="468297"/>
            <a:ext cx="431074" cy="431074"/>
            <a:chOff x="974706" y="2467173"/>
            <a:chExt cx="738900" cy="738900"/>
          </a:xfrm>
        </p:grpSpPr>
        <p:sp>
          <p:nvSpPr>
            <p:cNvPr id="1209" name="Google Shape;1209;p152"/>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0" name="Google Shape;1210;p152"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1211" name="Google Shape;1211;p152"/>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Nuevo documento</a:t>
            </a:r>
            <a:endParaRPr b="1" sz="4000">
              <a:solidFill>
                <a:schemeClr val="dk1"/>
              </a:solidFill>
              <a:latin typeface="DM Sans"/>
              <a:ea typeface="DM Sans"/>
              <a:cs typeface="DM Sans"/>
              <a:sym typeface="DM Sans"/>
            </a:endParaRPr>
          </a:p>
        </p:txBody>
      </p:sp>
      <p:pic>
        <p:nvPicPr>
          <p:cNvPr id="1212" name="Google Shape;1212;p152"/>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213" name="Google Shape;1213;p152"/>
          <p:cNvSpPr txBox="1"/>
          <p:nvPr/>
        </p:nvSpPr>
        <p:spPr>
          <a:xfrm>
            <a:off x="501450" y="2003023"/>
            <a:ext cx="49872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En el editor de código (VSC), crea un documento nuevo llamado “index.html”. Escribe con etiquetas HTML:</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1350">
                <a:latin typeface="DM Sans"/>
                <a:ea typeface="DM Sans"/>
                <a:cs typeface="DM Sans"/>
                <a:sym typeface="DM Sans"/>
              </a:rPr>
              <a:t>Mi primer página web</a:t>
            </a:r>
            <a:endParaRPr b="1"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1350">
                <a:latin typeface="DM Sans"/>
                <a:ea typeface="DM Sans"/>
                <a:cs typeface="DM Sans"/>
                <a:sym typeface="DM Sans"/>
              </a:rPr>
              <a:t>Mi nombre</a:t>
            </a:r>
            <a:endParaRPr b="1"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Tu nombre y apellido.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1350">
                <a:latin typeface="DM Sans"/>
                <a:ea typeface="DM Sans"/>
                <a:cs typeface="DM Sans"/>
                <a:sym typeface="DM Sans"/>
              </a:rPr>
              <a:t>Sobre mí</a:t>
            </a:r>
            <a:endParaRPr b="1"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un párrafo o dos, que te describan brevemente.</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1350">
                <a:latin typeface="DM Sans"/>
                <a:ea typeface="DM Sans"/>
                <a:cs typeface="DM Sans"/>
                <a:sym typeface="DM Sans"/>
              </a:rPr>
              <a:t>Nombre de mi docente</a:t>
            </a:r>
            <a:endParaRPr b="1"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Su nombre y apellido.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Guarda, abre el archivo en el browser de tu preferencia, y observa el resultado. Contarás con 15 minutos para realizar la actividad. </a:t>
            </a:r>
            <a:endParaRPr sz="1350">
              <a:latin typeface="DM Sans"/>
              <a:ea typeface="DM Sans"/>
              <a:cs typeface="DM Sans"/>
              <a:sym typeface="DM Sans"/>
            </a:endParaRPr>
          </a:p>
        </p:txBody>
      </p:sp>
      <p:sp>
        <p:nvSpPr>
          <p:cNvPr id="1214" name="Google Shape;1214;p152"/>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grpSp>
        <p:nvGrpSpPr>
          <p:cNvPr id="1219" name="Google Shape;1219;p153"/>
          <p:cNvGrpSpPr/>
          <p:nvPr/>
        </p:nvGrpSpPr>
        <p:grpSpPr>
          <a:xfrm>
            <a:off x="457347" y="468297"/>
            <a:ext cx="431074" cy="431074"/>
            <a:chOff x="974706" y="2467173"/>
            <a:chExt cx="738900" cy="738900"/>
          </a:xfrm>
        </p:grpSpPr>
        <p:sp>
          <p:nvSpPr>
            <p:cNvPr id="1220" name="Google Shape;1220;p153"/>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21" name="Google Shape;1221;p153"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1222" name="Google Shape;1222;p153"/>
          <p:cNvSpPr txBox="1"/>
          <p:nvPr/>
        </p:nvSpPr>
        <p:spPr>
          <a:xfrm>
            <a:off x="501450" y="1081750"/>
            <a:ext cx="7478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Resultado esperado</a:t>
            </a:r>
            <a:endParaRPr b="1" sz="4000">
              <a:solidFill>
                <a:schemeClr val="dk1"/>
              </a:solidFill>
              <a:latin typeface="DM Sans"/>
              <a:ea typeface="DM Sans"/>
              <a:cs typeface="DM Sans"/>
              <a:sym typeface="DM Sans"/>
            </a:endParaRPr>
          </a:p>
        </p:txBody>
      </p:sp>
      <p:pic>
        <p:nvPicPr>
          <p:cNvPr id="1223" name="Google Shape;1223;p153"/>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224" name="Google Shape;1224;p153"/>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pic>
        <p:nvPicPr>
          <p:cNvPr id="1225" name="Google Shape;1225;p153"/>
          <p:cNvPicPr preferRelativeResize="0"/>
          <p:nvPr/>
        </p:nvPicPr>
        <p:blipFill>
          <a:blip r:embed="rId5">
            <a:alphaModFix/>
          </a:blip>
          <a:stretch>
            <a:fillRect/>
          </a:stretch>
        </p:blipFill>
        <p:spPr>
          <a:xfrm>
            <a:off x="888431" y="2003025"/>
            <a:ext cx="6730089" cy="2566825"/>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154"/>
          <p:cNvSpPr txBox="1"/>
          <p:nvPr/>
        </p:nvSpPr>
        <p:spPr>
          <a:xfrm>
            <a:off x="14315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lang="es" sz="3500">
                <a:solidFill>
                  <a:srgbClr val="EAFF6A"/>
                </a:solidFill>
                <a:latin typeface="DM Sans"/>
                <a:ea typeface="DM Sans"/>
                <a:cs typeface="DM Sans"/>
                <a:sym typeface="DM Sans"/>
              </a:rPr>
              <a:t>#Coderalert</a:t>
            </a:r>
            <a:endParaRPr b="1" i="0" sz="3500" u="none" cap="none" strike="noStrike">
              <a:solidFill>
                <a:srgbClr val="EAFF6A"/>
              </a:solidFill>
              <a:latin typeface="DM Sans"/>
              <a:ea typeface="DM Sans"/>
              <a:cs typeface="DM Sans"/>
              <a:sym typeface="DM Sans"/>
            </a:endParaRPr>
          </a:p>
        </p:txBody>
      </p:sp>
      <p:sp>
        <p:nvSpPr>
          <p:cNvPr id="1231" name="Google Shape;1231;p154"/>
          <p:cNvSpPr txBox="1"/>
          <p:nvPr/>
        </p:nvSpPr>
        <p:spPr>
          <a:xfrm>
            <a:off x="1212250" y="1490050"/>
            <a:ext cx="7169400" cy="241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2000"/>
              <a:buFont typeface="Arial"/>
              <a:buNone/>
            </a:pPr>
            <a:r>
              <a:rPr lang="es" sz="2500">
                <a:solidFill>
                  <a:srgbClr val="9E9E9E"/>
                </a:solidFill>
                <a:latin typeface="DM Sans"/>
                <a:ea typeface="DM Sans"/>
                <a:cs typeface="DM Sans"/>
                <a:sym typeface="DM Sans"/>
              </a:rPr>
              <a:t>Ingresa al manual de prácticas y realiza la primera actividad ”Wireframe”. Ten en cuenta que el desarrollo de la misma será importante para la resolución del Proyecto Final.</a:t>
            </a:r>
            <a:endParaRPr sz="2500">
              <a:solidFill>
                <a:srgbClr val="9E9E9E"/>
              </a:solidFill>
              <a:latin typeface="DM Sans"/>
              <a:ea typeface="DM Sans"/>
              <a:cs typeface="DM Sans"/>
              <a:sym typeface="DM Sans"/>
            </a:endParaRPr>
          </a:p>
          <a:p>
            <a:pPr indent="0" lvl="0" marL="0" rtl="0" algn="ctr">
              <a:spcBef>
                <a:spcPts val="0"/>
              </a:spcBef>
              <a:spcAft>
                <a:spcPts val="0"/>
              </a:spcAft>
              <a:buClr>
                <a:schemeClr val="dk1"/>
              </a:buClr>
              <a:buSzPts val="2000"/>
              <a:buFont typeface="Arial"/>
              <a:buNone/>
            </a:pPr>
            <a:r>
              <a:t/>
            </a:r>
            <a:endParaRPr sz="2000">
              <a:solidFill>
                <a:schemeClr val="lt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2500"/>
              <a:buFont typeface="Arial"/>
              <a:buNone/>
            </a:pPr>
            <a:r>
              <a:t/>
            </a:r>
            <a:endParaRPr sz="2500">
              <a:solidFill>
                <a:srgbClr val="B7B7B7"/>
              </a:solidFill>
              <a:latin typeface="DM Sans"/>
              <a:ea typeface="DM Sans"/>
              <a:cs typeface="DM Sans"/>
              <a:sym typeface="DM Sans"/>
            </a:endParaRPr>
          </a:p>
        </p:txBody>
      </p:sp>
      <p:grpSp>
        <p:nvGrpSpPr>
          <p:cNvPr id="1232" name="Google Shape;1232;p154"/>
          <p:cNvGrpSpPr/>
          <p:nvPr/>
        </p:nvGrpSpPr>
        <p:grpSpPr>
          <a:xfrm>
            <a:off x="543106" y="716450"/>
            <a:ext cx="669148" cy="614370"/>
            <a:chOff x="5855025" y="2172613"/>
            <a:chExt cx="1088400" cy="1057800"/>
          </a:xfrm>
        </p:grpSpPr>
        <p:sp>
          <p:nvSpPr>
            <p:cNvPr id="1233" name="Google Shape;1233;p154"/>
            <p:cNvSpPr/>
            <p:nvPr/>
          </p:nvSpPr>
          <p:spPr>
            <a:xfrm>
              <a:off x="5855025" y="2172613"/>
              <a:ext cx="1088400" cy="1057800"/>
            </a:xfrm>
            <a:prstGeom prst="ellipse">
              <a:avLst/>
            </a:prstGeom>
            <a:solidFill>
              <a:srgbClr val="EEEEEE"/>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4" name="Google Shape;1234;p154"/>
            <p:cNvPicPr preferRelativeResize="0"/>
            <p:nvPr/>
          </p:nvPicPr>
          <p:blipFill>
            <a:blip r:embed="rId3">
              <a:alphaModFix/>
            </a:blip>
            <a:stretch>
              <a:fillRect/>
            </a:stretch>
          </p:blipFill>
          <p:spPr>
            <a:xfrm>
              <a:off x="6073225" y="2327338"/>
              <a:ext cx="748350" cy="748350"/>
            </a:xfrm>
            <a:prstGeom prst="rect">
              <a:avLst/>
            </a:prstGeom>
            <a:noFill/>
            <a:ln>
              <a:noFill/>
            </a:ln>
          </p:spPr>
        </p:pic>
      </p:gr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sp>
        <p:nvSpPr>
          <p:cNvPr id="1239" name="Google Shape;1239;p155"/>
          <p:cNvSpPr txBox="1"/>
          <p:nvPr/>
        </p:nvSpPr>
        <p:spPr>
          <a:xfrm>
            <a:off x="540125" y="926475"/>
            <a:ext cx="700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Wireframe </a:t>
            </a:r>
            <a:endParaRPr b="1" sz="4000">
              <a:solidFill>
                <a:schemeClr val="dk1"/>
              </a:solidFill>
              <a:latin typeface="DM Sans"/>
              <a:ea typeface="DM Sans"/>
              <a:cs typeface="DM Sans"/>
              <a:sym typeface="DM Sans"/>
            </a:endParaRPr>
          </a:p>
        </p:txBody>
      </p:sp>
      <p:pic>
        <p:nvPicPr>
          <p:cNvPr id="1240" name="Google Shape;1240;p155"/>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241" name="Google Shape;1241;p155"/>
          <p:cNvSpPr txBox="1"/>
          <p:nvPr/>
        </p:nvSpPr>
        <p:spPr>
          <a:xfrm>
            <a:off x="686325" y="2328250"/>
            <a:ext cx="4077000" cy="144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Descripción de la actividad. </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307975" lvl="0" marL="457200" rtl="0" algn="just">
              <a:lnSpc>
                <a:spcPct val="115000"/>
              </a:lnSpc>
              <a:spcBef>
                <a:spcPts val="0"/>
              </a:spcBef>
              <a:spcAft>
                <a:spcPts val="0"/>
              </a:spcAft>
              <a:buClr>
                <a:srgbClr val="EF89D2"/>
              </a:buClr>
              <a:buSzPts val="1250"/>
              <a:buFont typeface="Helvetica Neue"/>
              <a:buChar char="✓"/>
            </a:pPr>
            <a:r>
              <a:rPr lang="es" sz="1250">
                <a:solidFill>
                  <a:schemeClr val="dk1"/>
                </a:solidFill>
                <a:latin typeface="DM Sans"/>
                <a:ea typeface="DM Sans"/>
                <a:cs typeface="DM Sans"/>
                <a:sym typeface="DM Sans"/>
              </a:rPr>
              <a:t>Generar el </a:t>
            </a:r>
            <a:r>
              <a:rPr b="1" lang="es" sz="1250">
                <a:solidFill>
                  <a:schemeClr val="dk1"/>
                </a:solidFill>
                <a:latin typeface="DM Sans"/>
                <a:ea typeface="DM Sans"/>
                <a:cs typeface="DM Sans"/>
                <a:sym typeface="DM Sans"/>
              </a:rPr>
              <a:t>wireframe</a:t>
            </a:r>
            <a:r>
              <a:rPr lang="es" sz="1250">
                <a:solidFill>
                  <a:schemeClr val="dk1"/>
                </a:solidFill>
                <a:latin typeface="DM Sans"/>
                <a:ea typeface="DM Sans"/>
                <a:cs typeface="DM Sans"/>
                <a:sym typeface="DM Sans"/>
              </a:rPr>
              <a:t> correspondiente a una vista para desktop y una vista mobile, de tu sitio web, en </a:t>
            </a:r>
            <a:r>
              <a:rPr lang="es" sz="1250">
                <a:solidFill>
                  <a:schemeClr val="dk1"/>
                </a:solidFill>
                <a:latin typeface="DM Sans"/>
                <a:ea typeface="DM Sans"/>
                <a:cs typeface="DM Sans"/>
                <a:sym typeface="DM Sans"/>
              </a:rPr>
              <a:t>Balsamiq</a:t>
            </a:r>
            <a:r>
              <a:rPr lang="es" sz="1250">
                <a:solidFill>
                  <a:schemeClr val="dk1"/>
                </a:solidFill>
                <a:latin typeface="DM Sans"/>
                <a:ea typeface="DM Sans"/>
                <a:cs typeface="DM Sans"/>
                <a:sym typeface="DM Sans"/>
              </a:rPr>
              <a:t>.</a:t>
            </a:r>
            <a:endParaRPr sz="1250">
              <a:solidFill>
                <a:schemeClr val="dk1"/>
              </a:solidFill>
              <a:latin typeface="DM Sans"/>
              <a:ea typeface="DM Sans"/>
              <a:cs typeface="DM Sans"/>
              <a:sym typeface="DM Sans"/>
            </a:endParaRPr>
          </a:p>
          <a:p>
            <a:pPr indent="0" lvl="0" marL="0" rtl="0" algn="l">
              <a:spcBef>
                <a:spcPts val="0"/>
              </a:spcBef>
              <a:spcAft>
                <a:spcPts val="0"/>
              </a:spcAft>
              <a:buNone/>
            </a:pPr>
            <a:r>
              <a:t/>
            </a:r>
            <a:endParaRPr sz="1150">
              <a:latin typeface="DM Sans"/>
              <a:ea typeface="DM Sans"/>
              <a:cs typeface="DM Sans"/>
              <a:sym typeface="DM Sans"/>
            </a:endParaRPr>
          </a:p>
        </p:txBody>
      </p:sp>
      <p:sp>
        <p:nvSpPr>
          <p:cNvPr id="1242" name="Google Shape;1242;p155"/>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1243" name="Google Shape;1243;p155"/>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s" sz="1500">
                <a:solidFill>
                  <a:srgbClr val="000000"/>
                </a:solidFill>
                <a:latin typeface="Helvetica Neue"/>
                <a:ea typeface="Helvetica Neue"/>
                <a:cs typeface="Helvetica Neue"/>
                <a:sym typeface="Helvetica Neue"/>
              </a:rPr>
              <a:t>Actividad Nº 1</a:t>
            </a:r>
            <a:endParaRPr sz="1500"/>
          </a:p>
        </p:txBody>
      </p:sp>
      <p:grpSp>
        <p:nvGrpSpPr>
          <p:cNvPr id="1244" name="Google Shape;1244;p155"/>
          <p:cNvGrpSpPr/>
          <p:nvPr/>
        </p:nvGrpSpPr>
        <p:grpSpPr>
          <a:xfrm>
            <a:off x="8377285" y="138029"/>
            <a:ext cx="584692" cy="547747"/>
            <a:chOff x="3137108" y="2467173"/>
            <a:chExt cx="738900" cy="738900"/>
          </a:xfrm>
        </p:grpSpPr>
        <p:sp>
          <p:nvSpPr>
            <p:cNvPr id="1245" name="Google Shape;1245;p155"/>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46" name="Google Shape;1246;p155"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sp>
        <p:nvSpPr>
          <p:cNvPr id="1251" name="Google Shape;1251;p156"/>
          <p:cNvSpPr txBox="1"/>
          <p:nvPr/>
        </p:nvSpPr>
        <p:spPr>
          <a:xfrm>
            <a:off x="1461300" y="15362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
        <p:nvSpPr>
          <p:cNvPr id="1252" name="Google Shape;1252;p156"/>
          <p:cNvSpPr txBox="1"/>
          <p:nvPr/>
        </p:nvSpPr>
        <p:spPr>
          <a:xfrm>
            <a:off x="2109143" y="2502363"/>
            <a:ext cx="4925700" cy="8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350">
                <a:solidFill>
                  <a:srgbClr val="EAFF6A"/>
                </a:solidFill>
                <a:latin typeface="DM Sans"/>
                <a:ea typeface="DM Sans"/>
                <a:cs typeface="DM Sans"/>
                <a:sym typeface="DM Sans"/>
              </a:rPr>
              <a:t>#CoderTip</a:t>
            </a:r>
            <a:r>
              <a:rPr b="1" lang="es" sz="1350">
                <a:solidFill>
                  <a:schemeClr val="lt1"/>
                </a:solidFill>
                <a:latin typeface="DM Sans"/>
                <a:ea typeface="DM Sans"/>
                <a:cs typeface="DM Sans"/>
                <a:sym typeface="DM Sans"/>
              </a:rPr>
              <a:t>:</a:t>
            </a:r>
            <a:r>
              <a:rPr lang="es" sz="1350">
                <a:solidFill>
                  <a:srgbClr val="EAFF6A"/>
                </a:solidFill>
                <a:latin typeface="DM Sans"/>
                <a:ea typeface="DM Sans"/>
                <a:cs typeface="DM Sans"/>
                <a:sym typeface="DM Sans"/>
              </a:rPr>
              <a:t> </a:t>
            </a:r>
            <a:r>
              <a:rPr lang="es" sz="1350">
                <a:solidFill>
                  <a:schemeClr val="lt1"/>
                </a:solidFill>
                <a:latin typeface="DM Sans"/>
                <a:ea typeface="DM Sans"/>
                <a:cs typeface="DM Sans"/>
                <a:sym typeface="DM Sans"/>
              </a:rPr>
              <a:t>Ingresa al </a:t>
            </a:r>
            <a:r>
              <a:rPr lang="es" sz="1350" u="sng">
                <a:solidFill>
                  <a:schemeClr val="hlink"/>
                </a:solidFill>
                <a:latin typeface="DM Sans"/>
                <a:ea typeface="DM Sans"/>
                <a:cs typeface="DM Sans"/>
                <a:sym typeface="DM Sans"/>
                <a:hlinkClick r:id="rId3"/>
              </a:rPr>
              <a:t>siguiente link</a:t>
            </a:r>
            <a:r>
              <a:rPr lang="es" sz="1350">
                <a:solidFill>
                  <a:schemeClr val="lt1"/>
                </a:solidFill>
                <a:latin typeface="DM Sans"/>
                <a:ea typeface="DM Sans"/>
                <a:cs typeface="DM Sans"/>
                <a:sym typeface="DM Sans"/>
              </a:rPr>
              <a:t> y r</a:t>
            </a:r>
            <a:r>
              <a:rPr b="1" lang="es" sz="1350">
                <a:solidFill>
                  <a:schemeClr val="lt1"/>
                </a:solidFill>
                <a:latin typeface="DM Sans"/>
                <a:ea typeface="DM Sans"/>
                <a:cs typeface="DM Sans"/>
                <a:sym typeface="DM Sans"/>
              </a:rPr>
              <a:t>evisa el material interactivo que preparamos sobre Preguntas Frecuentes,  </a:t>
            </a:r>
            <a:r>
              <a:rPr lang="es" sz="1350">
                <a:solidFill>
                  <a:schemeClr val="lt1"/>
                </a:solidFill>
                <a:latin typeface="DM Sans"/>
                <a:ea typeface="DM Sans"/>
                <a:cs typeface="DM Sans"/>
                <a:sym typeface="DM Sans"/>
              </a:rPr>
              <a:t>puede que allí encuentres algunas respuestas.</a:t>
            </a:r>
            <a:endParaRPr sz="1350">
              <a:solidFill>
                <a:schemeClr val="lt1"/>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40"/>
          <p:cNvSpPr/>
          <p:nvPr/>
        </p:nvSpPr>
        <p:spPr>
          <a:xfrm>
            <a:off x="588525" y="701375"/>
            <a:ext cx="2675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40"/>
          <p:cNvSpPr txBox="1"/>
          <p:nvPr/>
        </p:nvSpPr>
        <p:spPr>
          <a:xfrm>
            <a:off x="549525" y="468275"/>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INTERACCIONES EN CLASE</a:t>
            </a:r>
            <a:endParaRPr>
              <a:latin typeface="DM Sans"/>
              <a:ea typeface="DM Sans"/>
              <a:cs typeface="DM Sans"/>
              <a:sym typeface="DM Sans"/>
            </a:endParaRPr>
          </a:p>
        </p:txBody>
      </p:sp>
      <p:sp>
        <p:nvSpPr>
          <p:cNvPr id="188" name="Google Shape;188;p40"/>
          <p:cNvSpPr/>
          <p:nvPr/>
        </p:nvSpPr>
        <p:spPr>
          <a:xfrm>
            <a:off x="588525" y="3523175"/>
            <a:ext cx="2625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40"/>
          <p:cNvSpPr txBox="1"/>
          <p:nvPr/>
        </p:nvSpPr>
        <p:spPr>
          <a:xfrm>
            <a:off x="549525" y="3290075"/>
            <a:ext cx="383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solidFill>
                  <a:schemeClr val="dk1"/>
                </a:solidFill>
                <a:latin typeface="DM Sans"/>
                <a:ea typeface="DM Sans"/>
                <a:cs typeface="DM Sans"/>
                <a:sym typeface="DM Sans"/>
              </a:rPr>
              <a:t>1.</a:t>
            </a:r>
            <a:endParaRPr b="1">
              <a:latin typeface="DM Sans"/>
              <a:ea typeface="DM Sans"/>
              <a:cs typeface="DM Sans"/>
              <a:sym typeface="DM Sans"/>
            </a:endParaRPr>
          </a:p>
        </p:txBody>
      </p:sp>
      <p:sp>
        <p:nvSpPr>
          <p:cNvPr id="190" name="Google Shape;190;p40"/>
          <p:cNvSpPr txBox="1"/>
          <p:nvPr/>
        </p:nvSpPr>
        <p:spPr>
          <a:xfrm>
            <a:off x="473350" y="929975"/>
            <a:ext cx="48063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Mientras el profesor explica</a:t>
            </a:r>
            <a:endParaRPr b="1" sz="4000">
              <a:solidFill>
                <a:schemeClr val="dk1"/>
              </a:solidFill>
              <a:latin typeface="DM Sans"/>
              <a:ea typeface="DM Sans"/>
              <a:cs typeface="DM Sans"/>
              <a:sym typeface="DM Sans"/>
            </a:endParaRPr>
          </a:p>
        </p:txBody>
      </p:sp>
      <p:sp>
        <p:nvSpPr>
          <p:cNvPr id="191" name="Google Shape;191;p40"/>
          <p:cNvSpPr txBox="1"/>
          <p:nvPr/>
        </p:nvSpPr>
        <p:spPr>
          <a:xfrm>
            <a:off x="473350" y="2330675"/>
            <a:ext cx="4806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Para mantener una comunicación clara y fluida a lo largo de la clase, te proponemos mantener 2 reglas:</a:t>
            </a:r>
            <a:endParaRPr sz="1350">
              <a:latin typeface="DM Sans"/>
              <a:ea typeface="DM Sans"/>
              <a:cs typeface="DM Sans"/>
              <a:sym typeface="DM Sans"/>
            </a:endParaRPr>
          </a:p>
        </p:txBody>
      </p:sp>
      <p:cxnSp>
        <p:nvCxnSpPr>
          <p:cNvPr id="192" name="Google Shape;192;p40"/>
          <p:cNvCxnSpPr>
            <a:endCxn id="193" idx="2"/>
          </p:cNvCxnSpPr>
          <p:nvPr/>
        </p:nvCxnSpPr>
        <p:spPr>
          <a:xfrm rot="10800000">
            <a:off x="3106125" y="4098275"/>
            <a:ext cx="2229900" cy="175200"/>
          </a:xfrm>
          <a:prstGeom prst="bentConnector2">
            <a:avLst/>
          </a:prstGeom>
          <a:noFill/>
          <a:ln cap="flat" cmpd="sng" w="9525">
            <a:solidFill>
              <a:srgbClr val="83AEFB"/>
            </a:solidFill>
            <a:prstDash val="solid"/>
            <a:round/>
            <a:headEnd len="med" w="med" type="oval"/>
            <a:tailEnd len="med" w="med" type="none"/>
          </a:ln>
        </p:spPr>
      </p:cxnSp>
      <p:sp>
        <p:nvSpPr>
          <p:cNvPr id="193" name="Google Shape;193;p40"/>
          <p:cNvSpPr txBox="1"/>
          <p:nvPr/>
        </p:nvSpPr>
        <p:spPr>
          <a:xfrm>
            <a:off x="932625" y="3290075"/>
            <a:ext cx="43470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Si tienes dudas durante la explicación, debes consultarle directamente por privado a tu tutor por el chat de Zoom.</a:t>
            </a:r>
            <a:endParaRPr sz="1350">
              <a:latin typeface="DM Sans"/>
              <a:ea typeface="DM Sans"/>
              <a:cs typeface="DM Sans"/>
              <a:sym typeface="DM Sans"/>
            </a:endParaRPr>
          </a:p>
        </p:txBody>
      </p:sp>
      <p:pic>
        <p:nvPicPr>
          <p:cNvPr id="194" name="Google Shape;194;p40" title="captura de pantalla de chat ficticio de zoom donde se destaca la opción de cambiar a quién dirijo el mensaje (todos o hacia alguien en privado)"/>
          <p:cNvPicPr preferRelativeResize="0"/>
          <p:nvPr/>
        </p:nvPicPr>
        <p:blipFill>
          <a:blip r:embed="rId3">
            <a:alphaModFix/>
          </a:blip>
          <a:stretch>
            <a:fillRect/>
          </a:stretch>
        </p:blipFill>
        <p:spPr>
          <a:xfrm>
            <a:off x="5538196" y="689850"/>
            <a:ext cx="3228478" cy="3712749"/>
          </a:xfrm>
          <a:prstGeom prst="rect">
            <a:avLst/>
          </a:prstGeom>
          <a:noFill/>
          <a:ln>
            <a:noFill/>
          </a:ln>
        </p:spPr>
      </p:pic>
      <p:sp>
        <p:nvSpPr>
          <p:cNvPr id="195" name="Google Shape;195;p40"/>
          <p:cNvSpPr/>
          <p:nvPr/>
        </p:nvSpPr>
        <p:spPr>
          <a:xfrm>
            <a:off x="5732025" y="3560750"/>
            <a:ext cx="1459200" cy="333300"/>
          </a:xfrm>
          <a:prstGeom prst="roundRect">
            <a:avLst>
              <a:gd fmla="val 16667" name="adj"/>
            </a:avLst>
          </a:prstGeom>
          <a:noFill/>
          <a:ln cap="flat" cmpd="sng" w="38100">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157"/>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4000">
                <a:solidFill>
                  <a:srgbClr val="EAFF6A"/>
                </a:solidFill>
                <a:latin typeface="DM Sans"/>
                <a:ea typeface="DM Sans"/>
                <a:cs typeface="DM Sans"/>
                <a:sym typeface="DM Sans"/>
              </a:rPr>
              <a:t>Resumen</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es" sz="4000">
                <a:solidFill>
                  <a:schemeClr val="lt1"/>
                </a:solidFill>
                <a:latin typeface="DM Sans"/>
                <a:ea typeface="DM Sans"/>
                <a:cs typeface="DM Sans"/>
                <a:sym typeface="DM Sans"/>
              </a:rPr>
              <a:t>de la parte II</a:t>
            </a:r>
            <a:endParaRPr sz="4000">
              <a:solidFill>
                <a:schemeClr val="lt1"/>
              </a:solidFill>
              <a:latin typeface="DM Sans"/>
              <a:ea typeface="DM Sans"/>
              <a:cs typeface="DM Sans"/>
              <a:sym typeface="DM Sans"/>
            </a:endParaRPr>
          </a:p>
        </p:txBody>
      </p:sp>
      <p:sp>
        <p:nvSpPr>
          <p:cNvPr id="1258" name="Google Shape;1258;p157"/>
          <p:cNvSpPr txBox="1"/>
          <p:nvPr/>
        </p:nvSpPr>
        <p:spPr>
          <a:xfrm>
            <a:off x="2109143" y="2502363"/>
            <a:ext cx="4925700" cy="728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Prototipado de un sitio web.</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rgbClr val="EAFF6A"/>
              </a:buClr>
              <a:buSzPts val="1350"/>
              <a:buFont typeface="DM Sans"/>
              <a:buChar char="✓"/>
            </a:pPr>
            <a:r>
              <a:rPr lang="es" sz="1350">
                <a:solidFill>
                  <a:schemeClr val="lt1"/>
                </a:solidFill>
                <a:latin typeface="DM Sans"/>
                <a:ea typeface="DM Sans"/>
                <a:cs typeface="DM Sans"/>
                <a:sym typeface="DM Sans"/>
              </a:rPr>
              <a:t>HTML, sus etiquetas y sintaxis. </a:t>
            </a:r>
            <a:endParaRPr sz="1350">
              <a:solidFill>
                <a:schemeClr val="lt1"/>
              </a:solidFill>
              <a:latin typeface="DM Sans"/>
              <a:ea typeface="DM Sans"/>
              <a:cs typeface="DM Sans"/>
              <a:sym typeface="DM Sans"/>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158"/>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dk1"/>
                </a:solidFill>
                <a:latin typeface="DM Sans"/>
                <a:ea typeface="DM Sans"/>
                <a:cs typeface="DM Sans"/>
                <a:sym typeface="DM Sans"/>
              </a:rPr>
              <a:t>Completa esta clase </a:t>
            </a:r>
            <a:endParaRPr b="1" sz="35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s" sz="3500">
                <a:solidFill>
                  <a:schemeClr val="dk1"/>
                </a:solidFill>
                <a:latin typeface="DM Sans"/>
                <a:ea typeface="DM Sans"/>
                <a:cs typeface="DM Sans"/>
                <a:sym typeface="DM Sans"/>
              </a:rPr>
              <a:t>con los siguientes </a:t>
            </a:r>
            <a:endParaRPr b="1" sz="35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s" sz="3500">
                <a:solidFill>
                  <a:schemeClr val="dk1"/>
                </a:solidFill>
                <a:highlight>
                  <a:srgbClr val="EAFF6A"/>
                </a:highlight>
                <a:latin typeface="DM Sans"/>
                <a:ea typeface="DM Sans"/>
                <a:cs typeface="DM Sans"/>
                <a:sym typeface="DM Sans"/>
              </a:rPr>
              <a:t>CoderTips</a:t>
            </a:r>
            <a:endParaRPr b="1" sz="3500">
              <a:solidFill>
                <a:schemeClr val="dk1"/>
              </a:solidFill>
              <a:highlight>
                <a:srgbClr val="EAFF6A"/>
              </a:highlight>
              <a:latin typeface="DM Sans"/>
              <a:ea typeface="DM Sans"/>
              <a:cs typeface="DM Sans"/>
              <a:sym typeface="DM Sans"/>
            </a:endParaRPr>
          </a:p>
        </p:txBody>
      </p:sp>
      <p:grpSp>
        <p:nvGrpSpPr>
          <p:cNvPr id="1264" name="Google Shape;1264;p158"/>
          <p:cNvGrpSpPr/>
          <p:nvPr/>
        </p:nvGrpSpPr>
        <p:grpSpPr>
          <a:xfrm>
            <a:off x="4202550" y="994173"/>
            <a:ext cx="738900" cy="738900"/>
            <a:chOff x="4202550" y="994173"/>
            <a:chExt cx="738900" cy="738900"/>
          </a:xfrm>
        </p:grpSpPr>
        <p:sp>
          <p:nvSpPr>
            <p:cNvPr id="1265" name="Google Shape;1265;p158"/>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1266" name="Google Shape;1266;p158" title="ícono de codertips"/>
            <p:cNvPicPr preferRelativeResize="0"/>
            <p:nvPr/>
          </p:nvPicPr>
          <p:blipFill>
            <a:blip r:embed="rId3">
              <a:alphaModFix/>
            </a:blip>
            <a:stretch>
              <a:fillRect/>
            </a:stretch>
          </p:blipFill>
          <p:spPr>
            <a:xfrm>
              <a:off x="4346700" y="1138325"/>
              <a:ext cx="450600" cy="450600"/>
            </a:xfrm>
            <a:prstGeom prst="rect">
              <a:avLst/>
            </a:prstGeom>
            <a:noFill/>
            <a:ln>
              <a:noFill/>
            </a:ln>
          </p:spPr>
        </p:pic>
      </p:gr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159"/>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Videos y Podcasts</a:t>
            </a:r>
            <a:endParaRPr b="1" sz="4000">
              <a:solidFill>
                <a:schemeClr val="dk1"/>
              </a:solidFill>
              <a:latin typeface="DM Sans"/>
              <a:ea typeface="DM Sans"/>
              <a:cs typeface="DM Sans"/>
              <a:sym typeface="DM Sans"/>
            </a:endParaRPr>
          </a:p>
        </p:txBody>
      </p:sp>
      <p:grpSp>
        <p:nvGrpSpPr>
          <p:cNvPr id="1272" name="Google Shape;1272;p159"/>
          <p:cNvGrpSpPr/>
          <p:nvPr/>
        </p:nvGrpSpPr>
        <p:grpSpPr>
          <a:xfrm>
            <a:off x="457358" y="468285"/>
            <a:ext cx="431074" cy="431074"/>
            <a:chOff x="4202550" y="994173"/>
            <a:chExt cx="738900" cy="738900"/>
          </a:xfrm>
        </p:grpSpPr>
        <p:sp>
          <p:nvSpPr>
            <p:cNvPr id="1273" name="Google Shape;1273;p159"/>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1274" name="Google Shape;1274;p159" title="ícono de codertips"/>
            <p:cNvPicPr preferRelativeResize="0"/>
            <p:nvPr/>
          </p:nvPicPr>
          <p:blipFill>
            <a:blip r:embed="rId3">
              <a:alphaModFix/>
            </a:blip>
            <a:stretch>
              <a:fillRect/>
            </a:stretch>
          </p:blipFill>
          <p:spPr>
            <a:xfrm>
              <a:off x="4346700" y="1138325"/>
              <a:ext cx="450600" cy="450600"/>
            </a:xfrm>
            <a:prstGeom prst="rect">
              <a:avLst/>
            </a:prstGeom>
            <a:noFill/>
            <a:ln>
              <a:noFill/>
            </a:ln>
          </p:spPr>
        </p:pic>
      </p:grpSp>
      <p:sp>
        <p:nvSpPr>
          <p:cNvPr id="1275" name="Google Shape;1275;p159"/>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CODERTIPS</a:t>
            </a:r>
            <a:endParaRPr>
              <a:latin typeface="DM Sans"/>
              <a:ea typeface="DM Sans"/>
              <a:cs typeface="DM Sans"/>
              <a:sym typeface="DM Sans"/>
            </a:endParaRPr>
          </a:p>
        </p:txBody>
      </p:sp>
      <p:sp>
        <p:nvSpPr>
          <p:cNvPr id="1276" name="Google Shape;1276;p159"/>
          <p:cNvSpPr txBox="1"/>
          <p:nvPr/>
        </p:nvSpPr>
        <p:spPr>
          <a:xfrm>
            <a:off x="457350" y="2681075"/>
            <a:ext cx="7952100" cy="662700"/>
          </a:xfrm>
          <a:prstGeom prst="rect">
            <a:avLst/>
          </a:prstGeom>
          <a:noFill/>
          <a:ln>
            <a:noFill/>
          </a:ln>
        </p:spPr>
        <p:txBody>
          <a:bodyPr anchorCtr="0" anchor="t" bIns="91425" lIns="91425" spcFirstLastPara="1" rIns="91425" wrap="square" tIns="91425">
            <a:spAutoFit/>
          </a:bodyPr>
          <a:lstStyle/>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u="sng">
                <a:solidFill>
                  <a:schemeClr val="hlink"/>
                </a:solidFill>
                <a:latin typeface="DM Sans"/>
                <a:ea typeface="DM Sans"/>
                <a:cs typeface="DM Sans"/>
                <a:sym typeface="DM Sans"/>
                <a:hlinkClick r:id="rId4"/>
              </a:rPr>
              <a:t>Empezar en el Mundo del Desarrollo Web | Conseguir Trabajo en Programación Web</a:t>
            </a:r>
            <a:r>
              <a:rPr lang="es" sz="1350">
                <a:solidFill>
                  <a:srgbClr val="999999"/>
                </a:solidFill>
                <a:latin typeface="DM Sans"/>
                <a:ea typeface="DM Sans"/>
                <a:cs typeface="DM Sans"/>
                <a:sym typeface="DM Sans"/>
              </a:rPr>
              <a:t> | </a:t>
            </a:r>
            <a:r>
              <a:rPr b="1" lang="es" sz="1350">
                <a:solidFill>
                  <a:srgbClr val="999999"/>
                </a:solidFill>
                <a:latin typeface="DM Sans"/>
                <a:ea typeface="DM Sans"/>
                <a:cs typeface="DM Sans"/>
                <a:sym typeface="DM Sans"/>
              </a:rPr>
              <a:t>Coderhouse </a:t>
            </a:r>
            <a:endParaRPr b="1" sz="1350">
              <a:solidFill>
                <a:srgbClr val="999999"/>
              </a:solidFill>
              <a:latin typeface="DM Sans"/>
              <a:ea typeface="DM Sans"/>
              <a:cs typeface="DM Sans"/>
              <a:sym typeface="DM Sans"/>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160"/>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dk1"/>
                </a:solidFill>
                <a:highlight>
                  <a:srgbClr val="EAFF6A"/>
                </a:highlight>
                <a:latin typeface="DM Sans"/>
                <a:ea typeface="DM Sans"/>
                <a:cs typeface="DM Sans"/>
                <a:sym typeface="DM Sans"/>
              </a:rPr>
              <a:t>¿Quieres saber más?</a:t>
            </a:r>
            <a:endParaRPr b="1" sz="3500">
              <a:solidFill>
                <a:schemeClr val="dk1"/>
              </a:solidFill>
              <a:highlight>
                <a:srgbClr val="EAFF6A"/>
              </a:highlight>
              <a:latin typeface="DM Sans"/>
              <a:ea typeface="DM Sans"/>
              <a:cs typeface="DM Sans"/>
              <a:sym typeface="DM Sans"/>
            </a:endParaRPr>
          </a:p>
          <a:p>
            <a:pPr indent="0" lvl="0" marL="0" rtl="0" algn="ctr">
              <a:lnSpc>
                <a:spcPct val="90000"/>
              </a:lnSpc>
              <a:spcBef>
                <a:spcPts val="0"/>
              </a:spcBef>
              <a:spcAft>
                <a:spcPts val="0"/>
              </a:spcAft>
              <a:buNone/>
            </a:pPr>
            <a:r>
              <a:rPr b="1" lang="es" sz="3500">
                <a:solidFill>
                  <a:schemeClr val="dk1"/>
                </a:solidFill>
                <a:latin typeface="DM Sans"/>
                <a:ea typeface="DM Sans"/>
                <a:cs typeface="DM Sans"/>
                <a:sym typeface="DM Sans"/>
              </a:rPr>
              <a:t>Te dejamos material ampliado de la clase</a:t>
            </a:r>
            <a:endParaRPr b="1" sz="3500">
              <a:solidFill>
                <a:schemeClr val="dk1"/>
              </a:solidFill>
              <a:latin typeface="DM Sans"/>
              <a:ea typeface="DM Sans"/>
              <a:cs typeface="DM Sans"/>
              <a:sym typeface="DM Sans"/>
            </a:endParaRPr>
          </a:p>
        </p:txBody>
      </p:sp>
      <p:grpSp>
        <p:nvGrpSpPr>
          <p:cNvPr id="1282" name="Google Shape;1282;p160"/>
          <p:cNvGrpSpPr/>
          <p:nvPr/>
        </p:nvGrpSpPr>
        <p:grpSpPr>
          <a:xfrm>
            <a:off x="4202550" y="994173"/>
            <a:ext cx="738900" cy="738900"/>
            <a:chOff x="4202550" y="994173"/>
            <a:chExt cx="738900" cy="738900"/>
          </a:xfrm>
        </p:grpSpPr>
        <p:sp>
          <p:nvSpPr>
            <p:cNvPr id="1283" name="Google Shape;1283;p160"/>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1284" name="Google Shape;1284;p160"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161"/>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Recursos multimedia</a:t>
            </a:r>
            <a:endParaRPr b="1" sz="4000">
              <a:solidFill>
                <a:schemeClr val="dk1"/>
              </a:solidFill>
              <a:latin typeface="DM Sans"/>
              <a:ea typeface="DM Sans"/>
              <a:cs typeface="DM Sans"/>
              <a:sym typeface="DM Sans"/>
            </a:endParaRPr>
          </a:p>
        </p:txBody>
      </p:sp>
      <p:grpSp>
        <p:nvGrpSpPr>
          <p:cNvPr id="1290" name="Google Shape;1290;p161"/>
          <p:cNvGrpSpPr/>
          <p:nvPr/>
        </p:nvGrpSpPr>
        <p:grpSpPr>
          <a:xfrm>
            <a:off x="457358" y="468285"/>
            <a:ext cx="431074" cy="431074"/>
            <a:chOff x="4202550" y="994173"/>
            <a:chExt cx="738900" cy="738900"/>
          </a:xfrm>
        </p:grpSpPr>
        <p:sp>
          <p:nvSpPr>
            <p:cNvPr id="1291" name="Google Shape;1291;p161"/>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1292" name="Google Shape;1292;p161"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1293" name="Google Shape;1293;p161"/>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1294" name="Google Shape;1294;p161"/>
          <p:cNvSpPr txBox="1"/>
          <p:nvPr/>
        </p:nvSpPr>
        <p:spPr>
          <a:xfrm>
            <a:off x="501450" y="2358950"/>
            <a:ext cx="7530000" cy="1388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u="sng">
                <a:solidFill>
                  <a:schemeClr val="hlink"/>
                </a:solidFill>
                <a:latin typeface="DM Sans"/>
                <a:ea typeface="DM Sans"/>
                <a:cs typeface="DM Sans"/>
                <a:sym typeface="DM Sans"/>
                <a:hlinkClick r:id="rId4"/>
              </a:rPr>
              <a:t>¿Cómo funciona un DNS?</a:t>
            </a:r>
            <a:r>
              <a:rPr lang="es" sz="1350" u="sng">
                <a:solidFill>
                  <a:srgbClr val="83AEFB"/>
                </a:solidFill>
                <a:latin typeface="DM Sans"/>
                <a:ea typeface="DM Sans"/>
                <a:cs typeface="DM Sans"/>
                <a:sym typeface="DM Sans"/>
              </a:rPr>
              <a:t> </a:t>
            </a:r>
            <a:r>
              <a:rPr lang="es" sz="1350">
                <a:solidFill>
                  <a:srgbClr val="999999"/>
                </a:solidFill>
                <a:latin typeface="DM Sans"/>
                <a:ea typeface="DM Sans"/>
                <a:cs typeface="DM Sans"/>
                <a:sym typeface="DM Sans"/>
              </a:rPr>
              <a:t> | </a:t>
            </a:r>
            <a:r>
              <a:rPr b="1" lang="es" sz="1350">
                <a:solidFill>
                  <a:srgbClr val="999999"/>
                </a:solidFill>
                <a:latin typeface="DM Sans"/>
                <a:ea typeface="DM Sans"/>
                <a:cs typeface="DM Sans"/>
                <a:sym typeface="DM Sans"/>
              </a:rPr>
              <a:t>| red.es </a:t>
            </a:r>
            <a:endParaRPr sz="1350" u="sng">
              <a:solidFill>
                <a:srgbClr val="83AEFB"/>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u="sng">
                <a:solidFill>
                  <a:schemeClr val="hlink"/>
                </a:solidFill>
                <a:latin typeface="DM Sans"/>
                <a:ea typeface="DM Sans"/>
                <a:cs typeface="DM Sans"/>
                <a:sym typeface="DM Sans"/>
                <a:hlinkClick r:id="rId5"/>
              </a:rPr>
              <a:t>Software para prototipar </a:t>
            </a:r>
            <a:r>
              <a:rPr lang="es" sz="1350">
                <a:solidFill>
                  <a:srgbClr val="999999"/>
                </a:solidFill>
                <a:latin typeface="DM Sans"/>
                <a:ea typeface="DM Sans"/>
                <a:cs typeface="DM Sans"/>
                <a:sym typeface="DM Sans"/>
              </a:rPr>
              <a:t> | </a:t>
            </a:r>
            <a:r>
              <a:rPr b="1" lang="es" sz="1350">
                <a:solidFill>
                  <a:srgbClr val="999999"/>
                </a:solidFill>
                <a:latin typeface="DM Sans"/>
                <a:ea typeface="DM Sans"/>
                <a:cs typeface="DM Sans"/>
                <a:sym typeface="DM Sans"/>
              </a:rPr>
              <a:t>| InVision</a:t>
            </a:r>
            <a:endParaRPr sz="1350" u="sng">
              <a:solidFill>
                <a:schemeClr val="accent5"/>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u="sng">
                <a:solidFill>
                  <a:schemeClr val="hlink"/>
                </a:solidFill>
                <a:latin typeface="DM Sans"/>
                <a:ea typeface="DM Sans"/>
                <a:cs typeface="DM Sans"/>
                <a:sym typeface="DM Sans"/>
                <a:hlinkClick r:id="rId6"/>
              </a:rPr>
              <a:t>Referencia de elementos HTML5 </a:t>
            </a:r>
            <a:r>
              <a:rPr b="1" lang="es" sz="1350" u="sng">
                <a:solidFill>
                  <a:schemeClr val="hlink"/>
                </a:solidFill>
                <a:latin typeface="DM Sans"/>
                <a:ea typeface="DM Sans"/>
                <a:cs typeface="DM Sans"/>
                <a:sym typeface="DM Sans"/>
                <a:hlinkClick r:id="rId7"/>
              </a:rPr>
              <a:t> </a:t>
            </a:r>
            <a:r>
              <a:rPr b="1" lang="es" sz="1350">
                <a:solidFill>
                  <a:srgbClr val="999999"/>
                </a:solidFill>
                <a:latin typeface="DM Sans"/>
                <a:ea typeface="DM Sans"/>
                <a:cs typeface="DM Sans"/>
                <a:sym typeface="DM Sans"/>
              </a:rPr>
              <a:t>|MDN Web Docs</a:t>
            </a:r>
            <a:endParaRPr b="1" sz="1350" u="sng">
              <a:solidFill>
                <a:schemeClr val="accent5"/>
              </a:solidFill>
              <a:latin typeface="DM Sans"/>
              <a:ea typeface="DM Sans"/>
              <a:cs typeface="DM Sans"/>
              <a:sym typeface="DM Sans"/>
            </a:endParaRPr>
          </a:p>
          <a:p>
            <a:pPr indent="0" lvl="0" marL="0" rtl="0" algn="l">
              <a:spcBef>
                <a:spcPts val="800"/>
              </a:spcBef>
              <a:spcAft>
                <a:spcPts val="800"/>
              </a:spcAft>
              <a:buNone/>
            </a:pPr>
            <a:r>
              <a:t/>
            </a:r>
            <a:endParaRPr b="1" sz="1350">
              <a:solidFill>
                <a:srgbClr val="999999"/>
              </a:solidFill>
              <a:latin typeface="DM Sans"/>
              <a:ea typeface="DM Sans"/>
              <a:cs typeface="DM Sans"/>
              <a:sym typeface="DM Sans"/>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162"/>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Opina y valora</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a:t>
            </a:r>
            <a:endParaRPr b="1" sz="4000">
              <a:solidFill>
                <a:schemeClr val="lt1"/>
              </a:solidFill>
              <a:latin typeface="DM Sans"/>
              <a:ea typeface="DM Sans"/>
              <a:cs typeface="DM Sans"/>
              <a:sym typeface="DM Sans"/>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163"/>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4000">
                <a:solidFill>
                  <a:srgbClr val="FFFFFF"/>
                </a:solidFill>
                <a:latin typeface="DM Sans"/>
                <a:ea typeface="DM Sans"/>
                <a:cs typeface="DM Sans"/>
                <a:sym typeface="DM Sans"/>
              </a:rPr>
              <a:t>Muchas gracias</a:t>
            </a:r>
            <a:r>
              <a:rPr b="1" lang="es" sz="4000">
                <a:solidFill>
                  <a:srgbClr val="EAFF6A"/>
                </a:solidFill>
                <a:latin typeface="DM Sans"/>
                <a:ea typeface="DM Sans"/>
                <a:cs typeface="DM Sans"/>
                <a:sym typeface="DM Sans"/>
              </a:rPr>
              <a:t>.</a:t>
            </a:r>
            <a:endParaRPr sz="4000">
              <a:solidFill>
                <a:srgbClr val="EAFF6A"/>
              </a:solidFill>
              <a:latin typeface="DM Sans"/>
              <a:ea typeface="DM Sans"/>
              <a:cs typeface="DM Sans"/>
              <a:sym typeface="DM Sans"/>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pic>
        <p:nvPicPr>
          <p:cNvPr id="1309" name="Google Shape;1309;p164" title="Hashtag &quot;democratizando la educación&quot;"/>
          <p:cNvPicPr preferRelativeResize="0"/>
          <p:nvPr/>
        </p:nvPicPr>
        <p:blipFill>
          <a:blip r:embed="rId3">
            <a:alphaModFix/>
          </a:blip>
          <a:stretch>
            <a:fillRect/>
          </a:stretch>
        </p:blipFill>
        <p:spPr>
          <a:xfrm>
            <a:off x="1609675" y="2410500"/>
            <a:ext cx="5924650" cy="322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41" title="captura de pantalla de chat ficticio de zoom donde se destaca la opción de cambiar a quién dirijo el mensaje (todos o hacia alguien en privado)"/>
          <p:cNvPicPr preferRelativeResize="0"/>
          <p:nvPr/>
        </p:nvPicPr>
        <p:blipFill>
          <a:blip r:embed="rId3">
            <a:alphaModFix/>
          </a:blip>
          <a:stretch>
            <a:fillRect/>
          </a:stretch>
        </p:blipFill>
        <p:spPr>
          <a:xfrm>
            <a:off x="5538197" y="689850"/>
            <a:ext cx="3228478" cy="3712743"/>
          </a:xfrm>
          <a:prstGeom prst="rect">
            <a:avLst/>
          </a:prstGeom>
          <a:noFill/>
          <a:ln>
            <a:noFill/>
          </a:ln>
        </p:spPr>
      </p:pic>
      <p:sp>
        <p:nvSpPr>
          <p:cNvPr id="201" name="Google Shape;201;p41"/>
          <p:cNvSpPr/>
          <p:nvPr/>
        </p:nvSpPr>
        <p:spPr>
          <a:xfrm>
            <a:off x="588525" y="2563775"/>
            <a:ext cx="2625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1"/>
          <p:cNvSpPr txBox="1"/>
          <p:nvPr/>
        </p:nvSpPr>
        <p:spPr>
          <a:xfrm>
            <a:off x="549525" y="2330675"/>
            <a:ext cx="383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solidFill>
                  <a:schemeClr val="dk1"/>
                </a:solidFill>
                <a:latin typeface="DM Sans"/>
                <a:ea typeface="DM Sans"/>
                <a:cs typeface="DM Sans"/>
                <a:sym typeface="DM Sans"/>
              </a:rPr>
              <a:t>2.</a:t>
            </a:r>
            <a:endParaRPr b="1">
              <a:latin typeface="DM Sans"/>
              <a:ea typeface="DM Sans"/>
              <a:cs typeface="DM Sans"/>
              <a:sym typeface="DM Sans"/>
            </a:endParaRPr>
          </a:p>
        </p:txBody>
      </p:sp>
      <p:sp>
        <p:nvSpPr>
          <p:cNvPr id="203" name="Google Shape;203;p41"/>
          <p:cNvSpPr/>
          <p:nvPr/>
        </p:nvSpPr>
        <p:spPr>
          <a:xfrm>
            <a:off x="588525" y="701375"/>
            <a:ext cx="2675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41"/>
          <p:cNvSpPr txBox="1"/>
          <p:nvPr/>
        </p:nvSpPr>
        <p:spPr>
          <a:xfrm>
            <a:off x="549525" y="468275"/>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INTERACCIONES EN CLASE</a:t>
            </a:r>
            <a:endParaRPr>
              <a:latin typeface="DM Sans"/>
              <a:ea typeface="DM Sans"/>
              <a:cs typeface="DM Sans"/>
              <a:sym typeface="DM Sans"/>
            </a:endParaRPr>
          </a:p>
        </p:txBody>
      </p:sp>
      <p:sp>
        <p:nvSpPr>
          <p:cNvPr id="205" name="Google Shape;205;p41"/>
          <p:cNvSpPr txBox="1"/>
          <p:nvPr/>
        </p:nvSpPr>
        <p:spPr>
          <a:xfrm>
            <a:off x="932625" y="2330675"/>
            <a:ext cx="43470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Entre contenido y contenido, se abrirán breves espacios de consulta. Allí puedes escribir en el chat tu pregunta.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rPr b="1" lang="es" sz="1350">
                <a:solidFill>
                  <a:schemeClr val="dk1"/>
                </a:solidFill>
                <a:latin typeface="DM Sans"/>
                <a:ea typeface="DM Sans"/>
                <a:cs typeface="DM Sans"/>
                <a:sym typeface="DM Sans"/>
              </a:rPr>
              <a:t>¡Tu duda puede ayudar a otras personas!</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No olvides seleccionar “todos” para que todos puedan leerte (y no solo tu tutor). </a:t>
            </a:r>
            <a:endParaRPr sz="1350">
              <a:latin typeface="DM Sans"/>
              <a:ea typeface="DM Sans"/>
              <a:cs typeface="DM Sans"/>
              <a:sym typeface="DM Sans"/>
            </a:endParaRPr>
          </a:p>
        </p:txBody>
      </p:sp>
      <p:sp>
        <p:nvSpPr>
          <p:cNvPr id="206" name="Google Shape;206;p41"/>
          <p:cNvSpPr txBox="1"/>
          <p:nvPr/>
        </p:nvSpPr>
        <p:spPr>
          <a:xfrm>
            <a:off x="473350" y="929975"/>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Espacios para consultas</a:t>
            </a:r>
            <a:endParaRPr b="1" sz="4000">
              <a:solidFill>
                <a:schemeClr val="dk1"/>
              </a:solidFill>
              <a:latin typeface="DM Sans"/>
              <a:ea typeface="DM Sans"/>
              <a:cs typeface="DM Sans"/>
              <a:sym typeface="DM Sans"/>
            </a:endParaRPr>
          </a:p>
        </p:txBody>
      </p:sp>
      <p:sp>
        <p:nvSpPr>
          <p:cNvPr id="207" name="Google Shape;207;p41"/>
          <p:cNvSpPr/>
          <p:nvPr/>
        </p:nvSpPr>
        <p:spPr>
          <a:xfrm>
            <a:off x="5732025" y="3560750"/>
            <a:ext cx="1459200" cy="333300"/>
          </a:xfrm>
          <a:prstGeom prst="roundRect">
            <a:avLst>
              <a:gd fmla="val 16667" name="adj"/>
            </a:avLst>
          </a:prstGeom>
          <a:noFill/>
          <a:ln cap="flat" cmpd="sng" w="38100">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8" name="Google Shape;208;p41"/>
          <p:cNvCxnSpPr/>
          <p:nvPr/>
        </p:nvCxnSpPr>
        <p:spPr>
          <a:xfrm rot="10800000">
            <a:off x="3106125" y="4098275"/>
            <a:ext cx="2229900" cy="175200"/>
          </a:xfrm>
          <a:prstGeom prst="bentConnector2">
            <a:avLst/>
          </a:prstGeom>
          <a:noFill/>
          <a:ln cap="flat" cmpd="sng" w="9525">
            <a:solidFill>
              <a:srgbClr val="83AEFB"/>
            </a:solidFill>
            <a:prstDash val="solid"/>
            <a:round/>
            <a:headEnd len="med" w="med" type="oval"/>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42"/>
          <p:cNvSpPr/>
          <p:nvPr/>
        </p:nvSpPr>
        <p:spPr>
          <a:xfrm>
            <a:off x="588525" y="701375"/>
            <a:ext cx="2675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42"/>
          <p:cNvSpPr txBox="1"/>
          <p:nvPr/>
        </p:nvSpPr>
        <p:spPr>
          <a:xfrm>
            <a:off x="549525" y="468275"/>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INTERACCIONES EN CLASE</a:t>
            </a:r>
            <a:endParaRPr>
              <a:latin typeface="DM Sans"/>
              <a:ea typeface="DM Sans"/>
              <a:cs typeface="DM Sans"/>
              <a:sym typeface="DM Sans"/>
            </a:endParaRPr>
          </a:p>
        </p:txBody>
      </p:sp>
      <p:sp>
        <p:nvSpPr>
          <p:cNvPr id="215" name="Google Shape;215;p42"/>
          <p:cNvSpPr txBox="1"/>
          <p:nvPr/>
        </p:nvSpPr>
        <p:spPr>
          <a:xfrm>
            <a:off x="473350" y="929975"/>
            <a:ext cx="8187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Funcionalidades</a:t>
            </a:r>
            <a:endParaRPr b="1" sz="4000">
              <a:solidFill>
                <a:schemeClr val="dk1"/>
              </a:solidFill>
              <a:latin typeface="DM Sans"/>
              <a:ea typeface="DM Sans"/>
              <a:cs typeface="DM Sans"/>
              <a:sym typeface="DM Sans"/>
            </a:endParaRPr>
          </a:p>
        </p:txBody>
      </p:sp>
      <p:sp>
        <p:nvSpPr>
          <p:cNvPr id="216" name="Google Shape;216;p42"/>
          <p:cNvSpPr txBox="1"/>
          <p:nvPr/>
        </p:nvSpPr>
        <p:spPr>
          <a:xfrm>
            <a:off x="473350" y="1776575"/>
            <a:ext cx="4098600" cy="808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800"/>
              </a:spcAft>
              <a:buNone/>
            </a:pPr>
            <a:r>
              <a:rPr lang="es" sz="1350">
                <a:solidFill>
                  <a:schemeClr val="dk1"/>
                </a:solidFill>
                <a:latin typeface="DM Sans"/>
                <a:ea typeface="DM Sans"/>
                <a:cs typeface="DM Sans"/>
                <a:sym typeface="DM Sans"/>
              </a:rPr>
              <a:t>Para </a:t>
            </a:r>
            <a:r>
              <a:rPr b="1" lang="es" sz="1350">
                <a:solidFill>
                  <a:schemeClr val="dk1"/>
                </a:solidFill>
                <a:latin typeface="DM Sans"/>
                <a:ea typeface="DM Sans"/>
                <a:cs typeface="DM Sans"/>
                <a:sym typeface="DM Sans"/>
              </a:rPr>
              <a:t>evitar saturar el chat de mensajes, </a:t>
            </a:r>
            <a:r>
              <a:rPr lang="es" sz="1350">
                <a:solidFill>
                  <a:schemeClr val="dk1"/>
                </a:solidFill>
                <a:latin typeface="DM Sans"/>
                <a:ea typeface="DM Sans"/>
                <a:cs typeface="DM Sans"/>
                <a:sym typeface="DM Sans"/>
              </a:rPr>
              <a:t>utiliza los signos que figuran en el apartado </a:t>
            </a:r>
            <a:r>
              <a:rPr b="1" lang="es" sz="1350">
                <a:solidFill>
                  <a:schemeClr val="dk1"/>
                </a:solidFill>
                <a:latin typeface="DM Sans"/>
                <a:ea typeface="DM Sans"/>
                <a:cs typeface="DM Sans"/>
                <a:sym typeface="DM Sans"/>
              </a:rPr>
              <a:t>Participantes</a:t>
            </a:r>
            <a:r>
              <a:rPr lang="es" sz="1350">
                <a:solidFill>
                  <a:schemeClr val="dk1"/>
                </a:solidFill>
                <a:latin typeface="DM Sans"/>
                <a:ea typeface="DM Sans"/>
                <a:cs typeface="DM Sans"/>
                <a:sym typeface="DM Sans"/>
              </a:rPr>
              <a:t>, dentro de Zoom.</a:t>
            </a:r>
            <a:r>
              <a:rPr lang="es" sz="1350">
                <a:solidFill>
                  <a:srgbClr val="666666"/>
                </a:solidFill>
                <a:latin typeface="DM Sans"/>
                <a:ea typeface="DM Sans"/>
                <a:cs typeface="DM Sans"/>
                <a:sym typeface="DM Sans"/>
              </a:rPr>
              <a:t>**</a:t>
            </a:r>
            <a:endParaRPr sz="1350">
              <a:latin typeface="DM Sans"/>
              <a:ea typeface="DM Sans"/>
              <a:cs typeface="DM Sans"/>
              <a:sym typeface="DM Sans"/>
            </a:endParaRPr>
          </a:p>
        </p:txBody>
      </p:sp>
      <p:sp>
        <p:nvSpPr>
          <p:cNvPr id="217" name="Google Shape;217;p42"/>
          <p:cNvSpPr txBox="1"/>
          <p:nvPr/>
        </p:nvSpPr>
        <p:spPr>
          <a:xfrm>
            <a:off x="4735750" y="1776575"/>
            <a:ext cx="3925200" cy="808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800"/>
              </a:spcAft>
              <a:buNone/>
            </a:pPr>
            <a:r>
              <a:rPr b="1" lang="es" sz="1350">
                <a:solidFill>
                  <a:schemeClr val="dk1"/>
                </a:solidFill>
                <a:latin typeface="DM Sans"/>
                <a:ea typeface="DM Sans"/>
                <a:cs typeface="DM Sans"/>
                <a:sym typeface="DM Sans"/>
              </a:rPr>
              <a:t>Por ejemplo:</a:t>
            </a:r>
            <a:r>
              <a:rPr lang="es" sz="1350">
                <a:solidFill>
                  <a:schemeClr val="dk1"/>
                </a:solidFill>
                <a:latin typeface="DM Sans"/>
                <a:ea typeface="DM Sans"/>
                <a:cs typeface="DM Sans"/>
                <a:sym typeface="DM Sans"/>
              </a:rPr>
              <a:t> si se pregunta si se escucha correctamente, debes seleccionar la opción “Sí” o “No”. </a:t>
            </a:r>
            <a:endParaRPr sz="1350">
              <a:latin typeface="DM Sans"/>
              <a:ea typeface="DM Sans"/>
              <a:cs typeface="DM Sans"/>
              <a:sym typeface="DM Sans"/>
            </a:endParaRPr>
          </a:p>
        </p:txBody>
      </p:sp>
      <p:pic>
        <p:nvPicPr>
          <p:cNvPr descr="Aparece: la cantidad de participantes, la opción de chatear y de compartir pantalla" id="218" name="Google Shape;218;p42" title="captura de pantalla de menú de zoom "/>
          <p:cNvPicPr preferRelativeResize="0"/>
          <p:nvPr/>
        </p:nvPicPr>
        <p:blipFill>
          <a:blip r:embed="rId3">
            <a:alphaModFix/>
          </a:blip>
          <a:stretch>
            <a:fillRect/>
          </a:stretch>
        </p:blipFill>
        <p:spPr>
          <a:xfrm>
            <a:off x="549525" y="2748075"/>
            <a:ext cx="3668949" cy="611500"/>
          </a:xfrm>
          <a:prstGeom prst="rect">
            <a:avLst/>
          </a:prstGeom>
          <a:noFill/>
          <a:ln>
            <a:noFill/>
          </a:ln>
        </p:spPr>
      </p:pic>
      <p:pic>
        <p:nvPicPr>
          <p:cNvPr descr="Aparecen: emojis y opciones de votación" id="219" name="Google Shape;219;p42" title="captura de pantalla de menú de zoom de reacciones"/>
          <p:cNvPicPr preferRelativeResize="0"/>
          <p:nvPr/>
        </p:nvPicPr>
        <p:blipFill>
          <a:blip r:embed="rId4">
            <a:alphaModFix/>
          </a:blip>
          <a:stretch>
            <a:fillRect/>
          </a:stretch>
        </p:blipFill>
        <p:spPr>
          <a:xfrm>
            <a:off x="4818698" y="2715563"/>
            <a:ext cx="2583750" cy="1534275"/>
          </a:xfrm>
          <a:prstGeom prst="rect">
            <a:avLst/>
          </a:prstGeom>
          <a:noFill/>
          <a:ln>
            <a:noFill/>
          </a:ln>
        </p:spPr>
      </p:pic>
      <p:sp>
        <p:nvSpPr>
          <p:cNvPr id="220" name="Google Shape;220;p42"/>
          <p:cNvSpPr txBox="1"/>
          <p:nvPr/>
        </p:nvSpPr>
        <p:spPr>
          <a:xfrm>
            <a:off x="473350" y="463395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rgbClr val="999999"/>
                </a:solidFill>
                <a:latin typeface="DM Sans"/>
                <a:ea typeface="DM Sans"/>
                <a:cs typeface="DM Sans"/>
                <a:sym typeface="DM Sans"/>
              </a:rPr>
              <a:t>**Para quitar el signo, presiona el mismo botón nuevamente o la opción “clear all”.</a:t>
            </a:r>
            <a:endParaRPr i="1" sz="1100" u="sng">
              <a:solidFill>
                <a:srgbClr val="83AEFB"/>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3"/>
          <p:cNvSpPr txBox="1"/>
          <p:nvPr/>
        </p:nvSpPr>
        <p:spPr>
          <a:xfrm>
            <a:off x="1461300" y="2216250"/>
            <a:ext cx="6221400" cy="711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800">
                <a:solidFill>
                  <a:schemeClr val="dk1"/>
                </a:solidFill>
                <a:latin typeface="DM Sans"/>
                <a:ea typeface="DM Sans"/>
                <a:cs typeface="DM Sans"/>
                <a:sym typeface="DM Sans"/>
              </a:rPr>
              <a:t>AfterClass</a:t>
            </a:r>
            <a:endParaRPr b="1" sz="3800">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4"/>
          <p:cNvSpPr/>
          <p:nvPr/>
        </p:nvSpPr>
        <p:spPr>
          <a:xfrm>
            <a:off x="588525" y="686550"/>
            <a:ext cx="14268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4"/>
          <p:cNvSpPr txBox="1"/>
          <p:nvPr/>
        </p:nvSpPr>
        <p:spPr>
          <a:xfrm>
            <a:off x="549525" y="468275"/>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AFTER CLASS</a:t>
            </a:r>
            <a:endParaRPr>
              <a:latin typeface="DM Sans"/>
              <a:ea typeface="DM Sans"/>
              <a:cs typeface="DM Sans"/>
              <a:sym typeface="DM Sans"/>
            </a:endParaRPr>
          </a:p>
        </p:txBody>
      </p:sp>
      <p:sp>
        <p:nvSpPr>
          <p:cNvPr id="232" name="Google Shape;232;p44"/>
          <p:cNvSpPr txBox="1"/>
          <p:nvPr/>
        </p:nvSpPr>
        <p:spPr>
          <a:xfrm>
            <a:off x="4681950" y="1820650"/>
            <a:ext cx="3894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Tu profesor/a está comprometido con tu educación, por lo tanto:</a:t>
            </a:r>
            <a:endParaRPr sz="1350">
              <a:latin typeface="DM Sans"/>
              <a:ea typeface="DM Sans"/>
              <a:cs typeface="DM Sans"/>
              <a:sym typeface="DM Sans"/>
            </a:endParaRPr>
          </a:p>
        </p:txBody>
      </p:sp>
      <p:sp>
        <p:nvSpPr>
          <p:cNvPr id="233" name="Google Shape;233;p44"/>
          <p:cNvSpPr txBox="1"/>
          <p:nvPr/>
        </p:nvSpPr>
        <p:spPr>
          <a:xfrm>
            <a:off x="501450" y="8949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¿Qué son?</a:t>
            </a:r>
            <a:endParaRPr b="1" sz="4000">
              <a:solidFill>
                <a:schemeClr val="dk1"/>
              </a:solidFill>
              <a:latin typeface="DM Sans"/>
              <a:ea typeface="DM Sans"/>
              <a:cs typeface="DM Sans"/>
              <a:sym typeface="DM Sans"/>
            </a:endParaRPr>
          </a:p>
        </p:txBody>
      </p:sp>
      <p:sp>
        <p:nvSpPr>
          <p:cNvPr id="234" name="Google Shape;234;p44"/>
          <p:cNvSpPr txBox="1"/>
          <p:nvPr/>
        </p:nvSpPr>
        <p:spPr>
          <a:xfrm>
            <a:off x="4714950" y="2468500"/>
            <a:ext cx="3894600" cy="14913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Se responderán </a:t>
            </a:r>
            <a:r>
              <a:rPr b="1" lang="es" sz="1350">
                <a:solidFill>
                  <a:schemeClr val="dk1"/>
                </a:solidFill>
                <a:latin typeface="DM Sans"/>
                <a:ea typeface="DM Sans"/>
                <a:cs typeface="DM Sans"/>
                <a:sym typeface="DM Sans"/>
              </a:rPr>
              <a:t>dudas puntuales</a:t>
            </a:r>
            <a:r>
              <a:rPr lang="es" sz="1350">
                <a:solidFill>
                  <a:schemeClr val="dk1"/>
                </a:solidFill>
                <a:latin typeface="DM Sans"/>
                <a:ea typeface="DM Sans"/>
                <a:cs typeface="DM Sans"/>
                <a:sym typeface="DM Sans"/>
              </a:rPr>
              <a:t> que hayan quedado sobre los temas dados. ¡Vení preparado, queremos escucharte! </a:t>
            </a:r>
            <a:endParaRPr sz="1350">
              <a:solidFill>
                <a:schemeClr val="dk1"/>
              </a:solidFill>
              <a:latin typeface="DM Sans"/>
              <a:ea typeface="DM Sans"/>
              <a:cs typeface="DM Sans"/>
              <a:sym typeface="DM Sans"/>
            </a:endParaRPr>
          </a:p>
          <a:p>
            <a:pPr indent="0" lvl="0" marL="457200" rtl="0" algn="l">
              <a:lnSpc>
                <a:spcPct val="3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Se verán temas de </a:t>
            </a:r>
            <a:r>
              <a:rPr b="1" lang="es" sz="1350">
                <a:solidFill>
                  <a:schemeClr val="dk1"/>
                </a:solidFill>
                <a:latin typeface="DM Sans"/>
                <a:ea typeface="DM Sans"/>
                <a:cs typeface="DM Sans"/>
                <a:sym typeface="DM Sans"/>
              </a:rPr>
              <a:t>conocimientos básicos</a:t>
            </a:r>
            <a:r>
              <a:rPr lang="es" sz="1350">
                <a:solidFill>
                  <a:schemeClr val="dk1"/>
                </a:solidFill>
                <a:latin typeface="DM Sans"/>
                <a:ea typeface="DM Sans"/>
                <a:cs typeface="DM Sans"/>
                <a:sym typeface="DM Sans"/>
              </a:rPr>
              <a:t> para la nivelación de saberes. </a:t>
            </a:r>
            <a:endParaRPr sz="1350">
              <a:solidFill>
                <a:schemeClr val="dk1"/>
              </a:solidFill>
              <a:latin typeface="DM Sans"/>
              <a:ea typeface="DM Sans"/>
              <a:cs typeface="DM Sans"/>
              <a:sym typeface="DM Sans"/>
            </a:endParaRPr>
          </a:p>
        </p:txBody>
      </p:sp>
      <p:sp>
        <p:nvSpPr>
          <p:cNvPr id="235" name="Google Shape;235;p44"/>
          <p:cNvSpPr txBox="1"/>
          <p:nvPr/>
        </p:nvSpPr>
        <p:spPr>
          <a:xfrm>
            <a:off x="473350" y="1820650"/>
            <a:ext cx="39606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Te acompañamos para resolver tus consultas sobre el contenido en estos espacios.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Si hay </a:t>
            </a:r>
            <a:r>
              <a:rPr b="1" lang="es" sz="1350">
                <a:latin typeface="DM Sans"/>
                <a:ea typeface="DM Sans"/>
                <a:cs typeface="DM Sans"/>
                <a:sym typeface="DM Sans"/>
              </a:rPr>
              <a:t>temas que no se entendieron o necesitan refuerzo </a:t>
            </a:r>
            <a:r>
              <a:rPr lang="es" sz="1350">
                <a:latin typeface="DM Sans"/>
                <a:ea typeface="DM Sans"/>
                <a:cs typeface="DM Sans"/>
                <a:sym typeface="DM Sans"/>
              </a:rPr>
              <a:t>se trabajarán en una clase de 1 hs que opera como </a:t>
            </a:r>
            <a:r>
              <a:rPr b="1" lang="es" sz="1350">
                <a:solidFill>
                  <a:schemeClr val="dk1"/>
                </a:solidFill>
                <a:highlight>
                  <a:srgbClr val="EAFF6A"/>
                </a:highlight>
                <a:latin typeface="DM Sans"/>
                <a:ea typeface="DM Sans"/>
                <a:cs typeface="DM Sans"/>
                <a:sym typeface="DM Sans"/>
              </a:rPr>
              <a:t>espacio de consulta</a:t>
            </a:r>
            <a:r>
              <a:rPr lang="es" sz="1350">
                <a:latin typeface="DM Sans"/>
                <a:ea typeface="DM Sans"/>
                <a:cs typeface="DM Sans"/>
                <a:sym typeface="DM Sans"/>
              </a:rPr>
              <a:t>.</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No son obligatorias ni se toma asistencia, pero son el espacio uno a uno con tu  profesor/a</a:t>
            </a:r>
            <a:r>
              <a:rPr lang="es" sz="1350">
                <a:solidFill>
                  <a:srgbClr val="666666"/>
                </a:solidFill>
                <a:latin typeface="DM Sans"/>
                <a:ea typeface="DM Sans"/>
                <a:cs typeface="DM Sans"/>
                <a:sym typeface="DM Sans"/>
              </a:rPr>
              <a:t>**</a:t>
            </a:r>
            <a:r>
              <a:rPr lang="es" sz="1350">
                <a:latin typeface="DM Sans"/>
                <a:ea typeface="DM Sans"/>
                <a:cs typeface="DM Sans"/>
                <a:sym typeface="DM Sans"/>
              </a:rPr>
              <a:t> para responder dudas puntuales o reforzar conceptos.</a:t>
            </a:r>
            <a:endParaRPr sz="1350">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5"/>
          <p:cNvSpPr txBox="1"/>
          <p:nvPr/>
        </p:nvSpPr>
        <p:spPr>
          <a:xfrm>
            <a:off x="1461300" y="1953000"/>
            <a:ext cx="6221400" cy="711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800">
                <a:solidFill>
                  <a:schemeClr val="dk1"/>
                </a:solidFill>
                <a:latin typeface="DM Sans"/>
                <a:ea typeface="DM Sans"/>
                <a:cs typeface="DM Sans"/>
                <a:sym typeface="DM Sans"/>
              </a:rPr>
              <a:t>Instancias prácticas</a:t>
            </a:r>
            <a:endParaRPr b="1" sz="3800">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6"/>
          <p:cNvSpPr txBox="1"/>
          <p:nvPr/>
        </p:nvSpPr>
        <p:spPr>
          <a:xfrm>
            <a:off x="403400" y="3754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Instancias prácticas</a:t>
            </a:r>
            <a:endParaRPr b="1" sz="4000">
              <a:solidFill>
                <a:schemeClr val="dk1"/>
              </a:solidFill>
              <a:latin typeface="DM Sans"/>
              <a:ea typeface="DM Sans"/>
              <a:cs typeface="DM Sans"/>
              <a:sym typeface="DM Sans"/>
            </a:endParaRPr>
          </a:p>
        </p:txBody>
      </p:sp>
      <p:sp>
        <p:nvSpPr>
          <p:cNvPr id="246" name="Google Shape;246;p46"/>
          <p:cNvSpPr txBox="1"/>
          <p:nvPr/>
        </p:nvSpPr>
        <p:spPr>
          <a:xfrm>
            <a:off x="814375" y="2285950"/>
            <a:ext cx="2190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a:solidFill>
                  <a:schemeClr val="dk1"/>
                </a:solidFill>
                <a:latin typeface="DM Sans"/>
                <a:ea typeface="DM Sans"/>
                <a:cs typeface="DM Sans"/>
                <a:sym typeface="DM Sans"/>
              </a:rPr>
              <a:t>Actividades de clase</a:t>
            </a:r>
            <a:endParaRPr b="1">
              <a:latin typeface="DM Sans"/>
              <a:ea typeface="DM Sans"/>
              <a:cs typeface="DM Sans"/>
              <a:sym typeface="DM Sans"/>
            </a:endParaRPr>
          </a:p>
        </p:txBody>
      </p:sp>
      <p:sp>
        <p:nvSpPr>
          <p:cNvPr id="247" name="Google Shape;247;p46"/>
          <p:cNvSpPr txBox="1"/>
          <p:nvPr/>
        </p:nvSpPr>
        <p:spPr>
          <a:xfrm>
            <a:off x="3591900" y="22859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a:solidFill>
                  <a:schemeClr val="dk1"/>
                </a:solidFill>
                <a:latin typeface="DM Sans"/>
                <a:ea typeface="DM Sans"/>
                <a:cs typeface="DM Sans"/>
                <a:sym typeface="DM Sans"/>
              </a:rPr>
              <a:t>Workbook</a:t>
            </a:r>
            <a:endParaRPr b="1">
              <a:latin typeface="DM Sans"/>
              <a:ea typeface="DM Sans"/>
              <a:cs typeface="DM Sans"/>
              <a:sym typeface="DM Sans"/>
            </a:endParaRPr>
          </a:p>
        </p:txBody>
      </p:sp>
      <p:sp>
        <p:nvSpPr>
          <p:cNvPr id="248" name="Google Shape;248;p46"/>
          <p:cNvSpPr txBox="1"/>
          <p:nvPr/>
        </p:nvSpPr>
        <p:spPr>
          <a:xfrm>
            <a:off x="6278225" y="22859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a:solidFill>
                  <a:schemeClr val="dk1"/>
                </a:solidFill>
                <a:latin typeface="DM Sans"/>
                <a:ea typeface="DM Sans"/>
                <a:cs typeface="DM Sans"/>
                <a:sym typeface="DM Sans"/>
              </a:rPr>
              <a:t>Pre-entregas</a:t>
            </a:r>
            <a:endParaRPr b="1">
              <a:latin typeface="DM Sans"/>
              <a:ea typeface="DM Sans"/>
              <a:cs typeface="DM Sans"/>
              <a:sym typeface="DM Sans"/>
            </a:endParaRPr>
          </a:p>
        </p:txBody>
      </p:sp>
      <p:sp>
        <p:nvSpPr>
          <p:cNvPr id="249" name="Google Shape;249;p46"/>
          <p:cNvSpPr txBox="1"/>
          <p:nvPr/>
        </p:nvSpPr>
        <p:spPr>
          <a:xfrm>
            <a:off x="624975" y="2686150"/>
            <a:ext cx="2470500" cy="1218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s" sz="1200">
                <a:solidFill>
                  <a:schemeClr val="dk1"/>
                </a:solidFill>
                <a:latin typeface="DM Sans"/>
                <a:ea typeface="DM Sans"/>
                <a:cs typeface="DM Sans"/>
                <a:sym typeface="DM Sans"/>
              </a:rPr>
              <a:t> Ayudan a poner en práctica los conceptos y la teoría vista en clase. No deben ser subidas a la plataforma y se desarrollan en la clase sincrónica.</a:t>
            </a:r>
            <a:endParaRPr sz="1200">
              <a:solidFill>
                <a:schemeClr val="dk1"/>
              </a:solidFill>
              <a:latin typeface="DM Sans"/>
              <a:ea typeface="DM Sans"/>
              <a:cs typeface="DM Sans"/>
              <a:sym typeface="DM Sans"/>
            </a:endParaRPr>
          </a:p>
        </p:txBody>
      </p:sp>
      <p:sp>
        <p:nvSpPr>
          <p:cNvPr id="250" name="Google Shape;250;p46"/>
          <p:cNvSpPr txBox="1"/>
          <p:nvPr/>
        </p:nvSpPr>
        <p:spPr>
          <a:xfrm>
            <a:off x="3135250" y="2703725"/>
            <a:ext cx="2817300" cy="164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s" sz="1200">
                <a:solidFill>
                  <a:schemeClr val="dk1"/>
                </a:solidFill>
                <a:latin typeface="DM Sans"/>
                <a:ea typeface="DM Sans"/>
                <a:cs typeface="DM Sans"/>
                <a:sym typeface="DM Sans"/>
              </a:rPr>
              <a:t>Actividades relacionadas con el Proyecto Final. </a:t>
            </a:r>
            <a:r>
              <a:rPr lang="es" sz="1200">
                <a:solidFill>
                  <a:schemeClr val="dk1"/>
                </a:solidFill>
                <a:highlight>
                  <a:schemeClr val="lt1"/>
                </a:highlight>
                <a:latin typeface="DM Sans"/>
                <a:ea typeface="DM Sans"/>
                <a:cs typeface="DM Sans"/>
                <a:sym typeface="DM Sans"/>
              </a:rPr>
              <a:t>No son entregables ni obligatorias, pero su resolución es muy importante para llegar con mayor nivel de avance a las entregas obligatorias. Se desarrollan de forma asincrónica.</a:t>
            </a:r>
            <a:endParaRPr sz="1200">
              <a:solidFill>
                <a:schemeClr val="dk1"/>
              </a:solidFill>
              <a:latin typeface="DM Sans"/>
              <a:ea typeface="DM Sans"/>
              <a:cs typeface="DM Sans"/>
              <a:sym typeface="DM Sans"/>
            </a:endParaRPr>
          </a:p>
        </p:txBody>
      </p:sp>
      <p:sp>
        <p:nvSpPr>
          <p:cNvPr id="251" name="Google Shape;251;p46"/>
          <p:cNvSpPr txBox="1"/>
          <p:nvPr/>
        </p:nvSpPr>
        <p:spPr>
          <a:xfrm>
            <a:off x="6074000" y="2703725"/>
            <a:ext cx="2470500" cy="1431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s" sz="1200">
                <a:solidFill>
                  <a:schemeClr val="dk1"/>
                </a:solidFill>
                <a:latin typeface="DM Sans"/>
                <a:ea typeface="DM Sans"/>
                <a:cs typeface="DM Sans"/>
                <a:sym typeface="DM Sans"/>
              </a:rPr>
              <a:t>Entregas con el estado de avance de tu proyecto final que deberás subir a la plataforma a lo largo del curso y hasta 7 días luego de la clase, para ser corregidas por tu tutor/a. </a:t>
            </a:r>
            <a:endParaRPr sz="1200">
              <a:solidFill>
                <a:schemeClr val="dk1"/>
              </a:solidFill>
              <a:latin typeface="DM Sans"/>
              <a:ea typeface="DM Sans"/>
              <a:cs typeface="DM Sans"/>
              <a:sym typeface="DM Sans"/>
            </a:endParaRPr>
          </a:p>
        </p:txBody>
      </p:sp>
      <p:cxnSp>
        <p:nvCxnSpPr>
          <p:cNvPr id="252" name="Google Shape;252;p46"/>
          <p:cNvCxnSpPr>
            <a:stCxn id="253" idx="6"/>
          </p:cNvCxnSpPr>
          <p:nvPr/>
        </p:nvCxnSpPr>
        <p:spPr>
          <a:xfrm>
            <a:off x="2290113" y="1779529"/>
            <a:ext cx="1960200" cy="0"/>
          </a:xfrm>
          <a:prstGeom prst="straightConnector1">
            <a:avLst/>
          </a:prstGeom>
          <a:noFill/>
          <a:ln cap="flat" cmpd="sng" w="9525">
            <a:solidFill>
              <a:srgbClr val="9E9E9E"/>
            </a:solidFill>
            <a:prstDash val="solid"/>
            <a:round/>
            <a:headEnd len="med" w="med" type="none"/>
            <a:tailEnd len="med" w="med" type="none"/>
          </a:ln>
        </p:spPr>
      </p:cxnSp>
      <p:cxnSp>
        <p:nvCxnSpPr>
          <p:cNvPr id="254" name="Google Shape;254;p46"/>
          <p:cNvCxnSpPr>
            <a:endCxn id="255" idx="2"/>
          </p:cNvCxnSpPr>
          <p:nvPr/>
        </p:nvCxnSpPr>
        <p:spPr>
          <a:xfrm>
            <a:off x="4837476" y="1779529"/>
            <a:ext cx="1960200" cy="0"/>
          </a:xfrm>
          <a:prstGeom prst="straightConnector1">
            <a:avLst/>
          </a:prstGeom>
          <a:noFill/>
          <a:ln cap="flat" cmpd="sng" w="9525">
            <a:solidFill>
              <a:srgbClr val="9E9E9E"/>
            </a:solidFill>
            <a:prstDash val="solid"/>
            <a:round/>
            <a:headEnd len="med" w="med" type="none"/>
            <a:tailEnd len="med" w="med" type="none"/>
          </a:ln>
        </p:spPr>
      </p:cxnSp>
      <p:grpSp>
        <p:nvGrpSpPr>
          <p:cNvPr id="256" name="Google Shape;256;p46"/>
          <p:cNvGrpSpPr/>
          <p:nvPr/>
        </p:nvGrpSpPr>
        <p:grpSpPr>
          <a:xfrm>
            <a:off x="1551231" y="1485973"/>
            <a:ext cx="738900" cy="738900"/>
            <a:chOff x="974706" y="2467173"/>
            <a:chExt cx="738900" cy="738900"/>
          </a:xfrm>
        </p:grpSpPr>
        <p:sp>
          <p:nvSpPr>
            <p:cNvPr id="257" name="Google Shape;257;p46"/>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8" name="Google Shape;258;p46"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grpSp>
        <p:nvGrpSpPr>
          <p:cNvPr id="259" name="Google Shape;259;p46"/>
          <p:cNvGrpSpPr/>
          <p:nvPr/>
        </p:nvGrpSpPr>
        <p:grpSpPr>
          <a:xfrm>
            <a:off x="4174458" y="1410073"/>
            <a:ext cx="738900" cy="738900"/>
            <a:chOff x="3137108" y="2467173"/>
            <a:chExt cx="738900" cy="738900"/>
          </a:xfrm>
        </p:grpSpPr>
        <p:sp>
          <p:nvSpPr>
            <p:cNvPr id="260" name="Google Shape;260;p46"/>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1" name="Google Shape;261;p46"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grpSp>
        <p:nvGrpSpPr>
          <p:cNvPr id="262" name="Google Shape;262;p46"/>
          <p:cNvGrpSpPr/>
          <p:nvPr/>
        </p:nvGrpSpPr>
        <p:grpSpPr>
          <a:xfrm>
            <a:off x="6797676" y="1452735"/>
            <a:ext cx="738900" cy="738900"/>
            <a:chOff x="7208351" y="2467173"/>
            <a:chExt cx="738900" cy="738900"/>
          </a:xfrm>
        </p:grpSpPr>
        <p:sp>
          <p:nvSpPr>
            <p:cNvPr id="263" name="Google Shape;263;p46"/>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4" name="Google Shape;264;p46" title="ícono de entrega final"/>
            <p:cNvPicPr preferRelativeResize="0"/>
            <p:nvPr/>
          </p:nvPicPr>
          <p:blipFill>
            <a:blip r:embed="rId5">
              <a:alphaModFix/>
            </a:blip>
            <a:stretch>
              <a:fillRect/>
            </a:stretch>
          </p:blipFill>
          <p:spPr>
            <a:xfrm>
              <a:off x="7352500" y="2611301"/>
              <a:ext cx="450600" cy="450622"/>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9"/>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¡Les damos la bienvenida!</a:t>
            </a:r>
            <a:endParaRPr b="1" i="0" sz="4000" u="none" cap="none" strike="noStrike">
              <a:solidFill>
                <a:srgbClr val="EAFF6A"/>
              </a:solidFill>
              <a:latin typeface="DM Sans"/>
              <a:ea typeface="DM Sans"/>
              <a:cs typeface="DM Sans"/>
              <a:sym typeface="DM Sans"/>
            </a:endParaRPr>
          </a:p>
        </p:txBody>
      </p:sp>
      <p:sp>
        <p:nvSpPr>
          <p:cNvPr id="101" name="Google Shape;101;p29"/>
          <p:cNvSpPr txBox="1"/>
          <p:nvPr/>
        </p:nvSpPr>
        <p:spPr>
          <a:xfrm>
            <a:off x="3315900" y="3421350"/>
            <a:ext cx="25122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¿Comenzamos?</a:t>
            </a:r>
            <a:endParaRPr b="0" i="0" sz="2000" u="none" cap="none" strike="noStrike">
              <a:solidFill>
                <a:schemeClr val="lt1"/>
              </a:solidFill>
              <a:latin typeface="DM Sans"/>
              <a:ea typeface="DM Sans"/>
              <a:cs typeface="DM Sans"/>
              <a:sym typeface="DM Sans"/>
            </a:endParaRPr>
          </a:p>
        </p:txBody>
      </p:sp>
      <p:pic>
        <p:nvPicPr>
          <p:cNvPr descr="Man Dancing on Apple iOS 12.2" id="102" name="Google Shape;102;p29"/>
          <p:cNvPicPr preferRelativeResize="0"/>
          <p:nvPr/>
        </p:nvPicPr>
        <p:blipFill rotWithShape="1">
          <a:blip r:embed="rId3">
            <a:alphaModFix/>
          </a:blip>
          <a:srcRect b="0" l="0" r="0" t="0"/>
          <a:stretch/>
        </p:blipFill>
        <p:spPr>
          <a:xfrm>
            <a:off x="4133900" y="808750"/>
            <a:ext cx="876200" cy="876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7"/>
          <p:cNvSpPr txBox="1"/>
          <p:nvPr/>
        </p:nvSpPr>
        <p:spPr>
          <a:xfrm>
            <a:off x="473350" y="45000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Instancias prácticas</a:t>
            </a:r>
            <a:endParaRPr b="1" sz="4000">
              <a:solidFill>
                <a:schemeClr val="dk1"/>
              </a:solidFill>
              <a:latin typeface="DM Sans"/>
              <a:ea typeface="DM Sans"/>
              <a:cs typeface="DM Sans"/>
              <a:sym typeface="DM Sans"/>
            </a:endParaRPr>
          </a:p>
        </p:txBody>
      </p:sp>
      <p:sp>
        <p:nvSpPr>
          <p:cNvPr id="270" name="Google Shape;270;p47"/>
          <p:cNvSpPr txBox="1"/>
          <p:nvPr/>
        </p:nvSpPr>
        <p:spPr>
          <a:xfrm>
            <a:off x="4974550" y="1742450"/>
            <a:ext cx="3147300" cy="259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Dentro de tu carpeta de cursada encontrarás el archivo de “Hoja de ruta”, </a:t>
            </a:r>
            <a:r>
              <a:rPr lang="es" sz="1350">
                <a:solidFill>
                  <a:schemeClr val="dk1"/>
                </a:solidFill>
                <a:latin typeface="DM Sans"/>
                <a:ea typeface="DM Sans"/>
                <a:cs typeface="DM Sans"/>
                <a:sym typeface="DM Sans"/>
              </a:rPr>
              <a:t>este espacio fue creado  para que puedan visualizar en un mismo lugar, de manera rápida y ágil, todas las pre-entregas y entrega del Proyecto Final</a:t>
            </a:r>
            <a:r>
              <a:rPr lang="es" sz="1200">
                <a:solidFill>
                  <a:schemeClr val="dk1"/>
                </a:solidFill>
                <a:latin typeface="DM Sans"/>
                <a:ea typeface="DM Sans"/>
                <a:cs typeface="DM Sans"/>
                <a:sym typeface="DM Sans"/>
              </a:rPr>
              <a:t>.</a:t>
            </a:r>
            <a:endParaRPr sz="1200">
              <a:solidFill>
                <a:schemeClr val="dk1"/>
              </a:solidFill>
              <a:latin typeface="DM Sans"/>
              <a:ea typeface="DM Sans"/>
              <a:cs typeface="DM Sans"/>
              <a:sym typeface="DM Sans"/>
            </a:endParaRPr>
          </a:p>
          <a:p>
            <a:pPr indent="0" lvl="0" marL="0" rtl="0" algn="l">
              <a:spcBef>
                <a:spcPts val="0"/>
              </a:spcBef>
              <a:spcAft>
                <a:spcPts val="0"/>
              </a:spcAft>
              <a:buNone/>
            </a:pPr>
            <a:r>
              <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lang="es" sz="1200">
                <a:solidFill>
                  <a:schemeClr val="dk1"/>
                </a:solidFill>
                <a:highlight>
                  <a:srgbClr val="EA90FF"/>
                </a:highlight>
                <a:latin typeface="DM Sans"/>
                <a:ea typeface="DM Sans"/>
                <a:cs typeface="DM Sans"/>
                <a:sym typeface="DM Sans"/>
              </a:rPr>
              <a:t>Te recomendamos utilizar esta herramienta para organizar la  cursada y la construcción de tu proyecto final.</a:t>
            </a:r>
            <a:endParaRPr sz="1200">
              <a:solidFill>
                <a:schemeClr val="dk1"/>
              </a:solidFill>
              <a:highlight>
                <a:srgbClr val="EA90FF"/>
              </a:highlight>
              <a:latin typeface="DM Sans"/>
              <a:ea typeface="DM Sans"/>
              <a:cs typeface="DM Sans"/>
              <a:sym typeface="DM Sans"/>
            </a:endParaRPr>
          </a:p>
          <a:p>
            <a:pPr indent="0" lvl="0" marL="0" rtl="0" algn="l">
              <a:spcBef>
                <a:spcPts val="0"/>
              </a:spcBef>
              <a:spcAft>
                <a:spcPts val="0"/>
              </a:spcAft>
              <a:buNone/>
            </a:pPr>
            <a:r>
              <a:t/>
            </a:r>
            <a:endParaRPr/>
          </a:p>
        </p:txBody>
      </p:sp>
      <p:pic>
        <p:nvPicPr>
          <p:cNvPr id="271" name="Google Shape;271;p47"/>
          <p:cNvPicPr preferRelativeResize="0"/>
          <p:nvPr/>
        </p:nvPicPr>
        <p:blipFill>
          <a:blip r:embed="rId3">
            <a:alphaModFix/>
          </a:blip>
          <a:stretch>
            <a:fillRect/>
          </a:stretch>
        </p:blipFill>
        <p:spPr>
          <a:xfrm>
            <a:off x="761668" y="1742449"/>
            <a:ext cx="3955082" cy="2220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8"/>
          <p:cNvSpPr/>
          <p:nvPr/>
        </p:nvSpPr>
        <p:spPr>
          <a:xfrm>
            <a:off x="504387" y="2096153"/>
            <a:ext cx="431100" cy="4311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8"/>
          <p:cNvSpPr/>
          <p:nvPr/>
        </p:nvSpPr>
        <p:spPr>
          <a:xfrm>
            <a:off x="4571987" y="2096153"/>
            <a:ext cx="431100" cy="4311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8" name="Google Shape;278;p48"/>
          <p:cNvPicPr preferRelativeResize="0"/>
          <p:nvPr/>
        </p:nvPicPr>
        <p:blipFill>
          <a:blip r:embed="rId3">
            <a:alphaModFix/>
          </a:blip>
          <a:stretch>
            <a:fillRect/>
          </a:stretch>
        </p:blipFill>
        <p:spPr>
          <a:xfrm>
            <a:off x="4656113" y="2180288"/>
            <a:ext cx="262800" cy="262800"/>
          </a:xfrm>
          <a:prstGeom prst="rect">
            <a:avLst/>
          </a:prstGeom>
          <a:noFill/>
          <a:ln>
            <a:noFill/>
          </a:ln>
        </p:spPr>
      </p:pic>
      <p:sp>
        <p:nvSpPr>
          <p:cNvPr id="279" name="Google Shape;279;p48"/>
          <p:cNvSpPr/>
          <p:nvPr/>
        </p:nvSpPr>
        <p:spPr>
          <a:xfrm>
            <a:off x="588525" y="686550"/>
            <a:ext cx="14370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8"/>
          <p:cNvSpPr txBox="1"/>
          <p:nvPr/>
        </p:nvSpPr>
        <p:spPr>
          <a:xfrm>
            <a:off x="588525" y="484650"/>
            <a:ext cx="1437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ALERTAS</a:t>
            </a:r>
            <a:endParaRPr>
              <a:latin typeface="DM Sans"/>
              <a:ea typeface="DM Sans"/>
              <a:cs typeface="DM Sans"/>
              <a:sym typeface="DM Sans"/>
            </a:endParaRPr>
          </a:p>
        </p:txBody>
      </p:sp>
      <p:sp>
        <p:nvSpPr>
          <p:cNvPr id="281" name="Google Shape;281;p48"/>
          <p:cNvSpPr txBox="1"/>
          <p:nvPr/>
        </p:nvSpPr>
        <p:spPr>
          <a:xfrm>
            <a:off x="501450" y="894975"/>
            <a:ext cx="76065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¿Qué son y cuándo aparecen?</a:t>
            </a:r>
            <a:endParaRPr b="1" sz="4000">
              <a:solidFill>
                <a:schemeClr val="dk1"/>
              </a:solidFill>
              <a:latin typeface="DM Sans"/>
              <a:ea typeface="DM Sans"/>
              <a:cs typeface="DM Sans"/>
              <a:sym typeface="DM Sans"/>
            </a:endParaRPr>
          </a:p>
        </p:txBody>
      </p:sp>
      <p:sp>
        <p:nvSpPr>
          <p:cNvPr id="282" name="Google Shape;282;p48"/>
          <p:cNvSpPr txBox="1"/>
          <p:nvPr/>
        </p:nvSpPr>
        <p:spPr>
          <a:xfrm>
            <a:off x="501450" y="2584250"/>
            <a:ext cx="3777600" cy="18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s" sz="1350">
                <a:solidFill>
                  <a:schemeClr val="dk1"/>
                </a:solidFill>
                <a:latin typeface="DM Sans"/>
                <a:ea typeface="DM Sans"/>
                <a:cs typeface="DM Sans"/>
                <a:sym typeface="DM Sans"/>
              </a:rPr>
              <a:t>Son avisos creados para comunicar cuándo los temas de una clase están directamente relacionados con alguna </a:t>
            </a:r>
            <a:r>
              <a:rPr b="1" lang="es" sz="1350">
                <a:solidFill>
                  <a:schemeClr val="dk1"/>
                </a:solidFill>
                <a:latin typeface="DM Sans"/>
                <a:ea typeface="DM Sans"/>
                <a:cs typeface="DM Sans"/>
                <a:sym typeface="DM Sans"/>
              </a:rPr>
              <a:t>pre-entrega</a:t>
            </a:r>
            <a:r>
              <a:rPr lang="es" sz="1350">
                <a:solidFill>
                  <a:schemeClr val="dk1"/>
                </a:solidFill>
                <a:latin typeface="DM Sans"/>
                <a:ea typeface="DM Sans"/>
                <a:cs typeface="DM Sans"/>
                <a:sym typeface="DM Sans"/>
              </a:rPr>
              <a:t> y con el </a:t>
            </a:r>
            <a:r>
              <a:rPr b="1" lang="es" sz="1350">
                <a:solidFill>
                  <a:schemeClr val="dk1"/>
                </a:solidFill>
                <a:latin typeface="DM Sans"/>
                <a:ea typeface="DM Sans"/>
                <a:cs typeface="DM Sans"/>
                <a:sym typeface="DM Sans"/>
              </a:rPr>
              <a:t>proyecto final </a:t>
            </a:r>
            <a:r>
              <a:rPr lang="es" sz="1350">
                <a:solidFill>
                  <a:schemeClr val="dk1"/>
                </a:solidFill>
                <a:latin typeface="DM Sans"/>
                <a:ea typeface="DM Sans"/>
                <a:cs typeface="DM Sans"/>
                <a:sym typeface="DM Sans"/>
              </a:rPr>
              <a:t>de modo que puedas ir construyendo con antelación parte de la consigna. Lo conseguirás usualmente al final de la presentación de la clase. </a:t>
            </a:r>
            <a:endParaRPr b="1" sz="1350">
              <a:solidFill>
                <a:schemeClr val="dk1"/>
              </a:solidFill>
              <a:latin typeface="DM Sans"/>
              <a:ea typeface="DM Sans"/>
              <a:cs typeface="DM Sans"/>
              <a:sym typeface="DM Sans"/>
            </a:endParaRPr>
          </a:p>
        </p:txBody>
      </p:sp>
      <p:sp>
        <p:nvSpPr>
          <p:cNvPr id="283" name="Google Shape;283;p48"/>
          <p:cNvSpPr txBox="1"/>
          <p:nvPr/>
        </p:nvSpPr>
        <p:spPr>
          <a:xfrm>
            <a:off x="943385" y="2103263"/>
            <a:ext cx="226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DM Sans"/>
                <a:ea typeface="DM Sans"/>
                <a:cs typeface="DM Sans"/>
                <a:sym typeface="DM Sans"/>
              </a:rPr>
              <a:t>CoderAlert</a:t>
            </a:r>
            <a:endParaRPr b="1">
              <a:latin typeface="DM Sans"/>
              <a:ea typeface="DM Sans"/>
              <a:cs typeface="DM Sans"/>
              <a:sym typeface="DM Sans"/>
            </a:endParaRPr>
          </a:p>
        </p:txBody>
      </p:sp>
      <p:sp>
        <p:nvSpPr>
          <p:cNvPr id="284" name="Google Shape;284;p48"/>
          <p:cNvSpPr txBox="1"/>
          <p:nvPr/>
        </p:nvSpPr>
        <p:spPr>
          <a:xfrm>
            <a:off x="4572000" y="2559225"/>
            <a:ext cx="3761400" cy="158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500"/>
              <a:buFont typeface="Arial"/>
              <a:buNone/>
            </a:pPr>
            <a:r>
              <a:rPr lang="es" sz="1350">
                <a:solidFill>
                  <a:schemeClr val="dk1"/>
                </a:solidFill>
                <a:latin typeface="DM Sans"/>
                <a:ea typeface="DM Sans"/>
                <a:cs typeface="DM Sans"/>
                <a:sym typeface="DM Sans"/>
              </a:rPr>
              <a:t>Son alertas que te indicarán que el contenido de una clase puede ser ejercitado mediante a través de actividades presentes en el Workbook. Son totalmente opcionales y cumplen la función de espacio práctico asincrónico. </a:t>
            </a:r>
            <a:endParaRPr sz="1350">
              <a:latin typeface="DM Sans"/>
              <a:ea typeface="DM Sans"/>
              <a:cs typeface="DM Sans"/>
              <a:sym typeface="DM Sans"/>
            </a:endParaRPr>
          </a:p>
        </p:txBody>
      </p:sp>
      <p:sp>
        <p:nvSpPr>
          <p:cNvPr id="285" name="Google Shape;285;p48"/>
          <p:cNvSpPr txBox="1"/>
          <p:nvPr/>
        </p:nvSpPr>
        <p:spPr>
          <a:xfrm>
            <a:off x="5084452" y="2106800"/>
            <a:ext cx="332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DM Sans"/>
                <a:ea typeface="DM Sans"/>
                <a:cs typeface="DM Sans"/>
                <a:sym typeface="DM Sans"/>
              </a:rPr>
              <a:t>Coder Training</a:t>
            </a:r>
            <a:endParaRPr>
              <a:latin typeface="DM Sans"/>
              <a:ea typeface="DM Sans"/>
              <a:cs typeface="DM Sans"/>
              <a:sym typeface="DM Sans"/>
            </a:endParaRPr>
          </a:p>
        </p:txBody>
      </p:sp>
      <p:pic>
        <p:nvPicPr>
          <p:cNvPr id="286" name="Google Shape;286;p48"/>
          <p:cNvPicPr preferRelativeResize="0"/>
          <p:nvPr/>
        </p:nvPicPr>
        <p:blipFill>
          <a:blip r:embed="rId4">
            <a:alphaModFix/>
          </a:blip>
          <a:stretch>
            <a:fillRect/>
          </a:stretch>
        </p:blipFill>
        <p:spPr>
          <a:xfrm>
            <a:off x="588525" y="2171963"/>
            <a:ext cx="262800" cy="262800"/>
          </a:xfrm>
          <a:prstGeom prst="rect">
            <a:avLst/>
          </a:prstGeom>
          <a:noFill/>
          <a:ln>
            <a:noFill/>
          </a:ln>
        </p:spPr>
      </p:pic>
      <p:sp>
        <p:nvSpPr>
          <p:cNvPr id="287" name="Google Shape;287;p48"/>
          <p:cNvSpPr txBox="1"/>
          <p:nvPr/>
        </p:nvSpPr>
        <p:spPr>
          <a:xfrm>
            <a:off x="457350" y="464875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b="1" lang="es" sz="1100">
                <a:solidFill>
                  <a:srgbClr val="999999"/>
                </a:solidFill>
                <a:latin typeface="DM Sans"/>
                <a:ea typeface="DM Sans"/>
                <a:cs typeface="DM Sans"/>
                <a:sym typeface="DM Sans"/>
              </a:rPr>
              <a:t>NOTA:</a:t>
            </a:r>
            <a:r>
              <a:rPr lang="es" sz="1100">
                <a:solidFill>
                  <a:srgbClr val="999999"/>
                </a:solidFill>
                <a:latin typeface="DM Sans"/>
                <a:ea typeface="DM Sans"/>
                <a:cs typeface="DM Sans"/>
                <a:sym typeface="DM Sans"/>
              </a:rPr>
              <a:t> En ambos casos podrás usar el </a:t>
            </a:r>
            <a:r>
              <a:rPr b="1" lang="es" sz="1100">
                <a:solidFill>
                  <a:srgbClr val="999999"/>
                </a:solidFill>
                <a:latin typeface="DM Sans"/>
                <a:ea typeface="DM Sans"/>
                <a:cs typeface="DM Sans"/>
                <a:sym typeface="DM Sans"/>
              </a:rPr>
              <a:t>workbook</a:t>
            </a:r>
            <a:r>
              <a:rPr lang="es" sz="1100">
                <a:solidFill>
                  <a:srgbClr val="999999"/>
                </a:solidFill>
                <a:latin typeface="DM Sans"/>
                <a:ea typeface="DM Sans"/>
                <a:cs typeface="DM Sans"/>
                <a:sym typeface="DM Sans"/>
              </a:rPr>
              <a:t> para practicar. </a:t>
            </a:r>
            <a:endParaRPr sz="1100">
              <a:solidFill>
                <a:srgbClr val="999999"/>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9"/>
          <p:cNvSpPr txBox="1"/>
          <p:nvPr/>
        </p:nvSpPr>
        <p:spPr>
          <a:xfrm>
            <a:off x="475500" y="3168825"/>
            <a:ext cx="8166900" cy="63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Entregas con el estado de avance de tu </a:t>
            </a:r>
            <a:r>
              <a:rPr b="1" lang="es" sz="1350">
                <a:solidFill>
                  <a:schemeClr val="dk1"/>
                </a:solidFill>
                <a:latin typeface="DM Sans"/>
                <a:ea typeface="DM Sans"/>
                <a:cs typeface="DM Sans"/>
                <a:sym typeface="DM Sans"/>
              </a:rPr>
              <a:t>proyecto final</a:t>
            </a:r>
            <a:r>
              <a:rPr lang="es" sz="1350">
                <a:solidFill>
                  <a:schemeClr val="dk1"/>
                </a:solidFill>
                <a:latin typeface="DM Sans"/>
                <a:ea typeface="DM Sans"/>
                <a:cs typeface="DM Sans"/>
                <a:sym typeface="DM Sans"/>
              </a:rPr>
              <a:t> que deberás subir a la plataforma a lo largo del curso y hasta 7 días luego de la clase, para ser corregidas por tu docente o tutor/a. </a:t>
            </a:r>
            <a:endParaRPr sz="1350">
              <a:solidFill>
                <a:schemeClr val="dk1"/>
              </a:solidFill>
              <a:latin typeface="DM Sans"/>
              <a:ea typeface="DM Sans"/>
              <a:cs typeface="DM Sans"/>
              <a:sym typeface="DM Sans"/>
            </a:endParaRPr>
          </a:p>
        </p:txBody>
      </p:sp>
      <p:sp>
        <p:nvSpPr>
          <p:cNvPr id="293" name="Google Shape;293;p49"/>
          <p:cNvSpPr txBox="1"/>
          <p:nvPr/>
        </p:nvSpPr>
        <p:spPr>
          <a:xfrm>
            <a:off x="1001002" y="2753200"/>
            <a:ext cx="323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DM Sans"/>
                <a:ea typeface="DM Sans"/>
                <a:cs typeface="DM Sans"/>
                <a:sym typeface="DM Sans"/>
              </a:rPr>
              <a:t>Pre-entregas del Proyecto final</a:t>
            </a:r>
            <a:endParaRPr b="1">
              <a:latin typeface="DM Sans"/>
              <a:ea typeface="DM Sans"/>
              <a:cs typeface="DM Sans"/>
              <a:sym typeface="DM Sans"/>
            </a:endParaRPr>
          </a:p>
        </p:txBody>
      </p:sp>
      <p:grpSp>
        <p:nvGrpSpPr>
          <p:cNvPr id="294" name="Google Shape;294;p49"/>
          <p:cNvGrpSpPr/>
          <p:nvPr/>
        </p:nvGrpSpPr>
        <p:grpSpPr>
          <a:xfrm>
            <a:off x="488562" y="2737751"/>
            <a:ext cx="431074" cy="431074"/>
            <a:chOff x="7208351" y="2467173"/>
            <a:chExt cx="738900" cy="738900"/>
          </a:xfrm>
        </p:grpSpPr>
        <p:sp>
          <p:nvSpPr>
            <p:cNvPr id="295" name="Google Shape;295;p49"/>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6" name="Google Shape;296;p49"/>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297" name="Google Shape;297;p49"/>
          <p:cNvSpPr/>
          <p:nvPr/>
        </p:nvSpPr>
        <p:spPr>
          <a:xfrm>
            <a:off x="588525" y="686550"/>
            <a:ext cx="27087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9"/>
          <p:cNvSpPr txBox="1"/>
          <p:nvPr/>
        </p:nvSpPr>
        <p:spPr>
          <a:xfrm>
            <a:off x="588525" y="4846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PRE ENTREGAS DEL PF</a:t>
            </a:r>
            <a:endParaRPr>
              <a:latin typeface="DM Sans"/>
              <a:ea typeface="DM Sans"/>
              <a:cs typeface="DM Sans"/>
              <a:sym typeface="DM Sans"/>
            </a:endParaRPr>
          </a:p>
        </p:txBody>
      </p:sp>
      <p:sp>
        <p:nvSpPr>
          <p:cNvPr id="299" name="Google Shape;299;p49"/>
          <p:cNvSpPr txBox="1"/>
          <p:nvPr/>
        </p:nvSpPr>
        <p:spPr>
          <a:xfrm>
            <a:off x="501450" y="894975"/>
            <a:ext cx="27957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¿Qué son?</a:t>
            </a:r>
            <a:endParaRPr b="1" sz="4000">
              <a:solidFill>
                <a:schemeClr val="dk1"/>
              </a:solidFill>
              <a:latin typeface="DM Sans"/>
              <a:ea typeface="DM Sans"/>
              <a:cs typeface="DM Sans"/>
              <a:sym typeface="DM Sans"/>
            </a:endParaRPr>
          </a:p>
        </p:txBody>
      </p:sp>
      <p:sp>
        <p:nvSpPr>
          <p:cNvPr id="300" name="Google Shape;300;p49"/>
          <p:cNvSpPr txBox="1"/>
          <p:nvPr/>
        </p:nvSpPr>
        <p:spPr>
          <a:xfrm>
            <a:off x="488550" y="1607138"/>
            <a:ext cx="8166900" cy="87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solidFill>
                  <a:schemeClr val="dk1"/>
                </a:solidFill>
                <a:latin typeface="DM Sans"/>
                <a:ea typeface="DM Sans"/>
                <a:cs typeface="DM Sans"/>
                <a:sym typeface="DM Sans"/>
              </a:rPr>
              <a:t>Son actividades o ejercicios que se realizan durante el curso, que ayudan a materializar los contenidos trabajados en las clases mediante la práctica y que suman a la construcción del proyecto final.</a:t>
            </a:r>
            <a:endParaRPr sz="1350">
              <a:solidFill>
                <a:schemeClr val="dk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50"/>
          <p:cNvSpPr txBox="1"/>
          <p:nvPr/>
        </p:nvSpPr>
        <p:spPr>
          <a:xfrm>
            <a:off x="1576950" y="1516188"/>
            <a:ext cx="5990100" cy="177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850">
                <a:solidFill>
                  <a:schemeClr val="dk1"/>
                </a:solidFill>
                <a:latin typeface="DM Sans"/>
                <a:ea typeface="DM Sans"/>
                <a:cs typeface="DM Sans"/>
                <a:sym typeface="DM Sans"/>
              </a:rPr>
              <a:t>Las pre  entregas del proyecto final se deben cargar hasta</a:t>
            </a:r>
            <a:r>
              <a:rPr b="1" lang="es" sz="1850">
                <a:solidFill>
                  <a:schemeClr val="dk1"/>
                </a:solidFill>
                <a:latin typeface="DM Sans"/>
                <a:ea typeface="DM Sans"/>
                <a:cs typeface="DM Sans"/>
                <a:sym typeface="DM Sans"/>
              </a:rPr>
              <a:t> siete días </a:t>
            </a:r>
            <a:r>
              <a:rPr lang="es" sz="1850">
                <a:solidFill>
                  <a:schemeClr val="dk1"/>
                </a:solidFill>
                <a:latin typeface="DM Sans"/>
                <a:ea typeface="DM Sans"/>
                <a:cs typeface="DM Sans"/>
                <a:sym typeface="DM Sans"/>
              </a:rPr>
              <a:t>después de finalizada la clase.  Y contarás con </a:t>
            </a:r>
            <a:r>
              <a:rPr b="1" lang="es" sz="1850">
                <a:solidFill>
                  <a:schemeClr val="dk1"/>
                </a:solidFill>
                <a:latin typeface="DM Sans"/>
                <a:ea typeface="DM Sans"/>
                <a:cs typeface="DM Sans"/>
                <a:sym typeface="DM Sans"/>
              </a:rPr>
              <a:t>10 días</a:t>
            </a:r>
            <a:r>
              <a:rPr lang="es" sz="1850">
                <a:solidFill>
                  <a:schemeClr val="dk1"/>
                </a:solidFill>
                <a:latin typeface="DM Sans"/>
                <a:ea typeface="DM Sans"/>
                <a:cs typeface="DM Sans"/>
                <a:sym typeface="DM Sans"/>
              </a:rPr>
              <a:t> una vez finalizado el curso para entregar tu proyecto final.</a:t>
            </a:r>
            <a:endParaRPr sz="1850">
              <a:solidFill>
                <a:schemeClr val="dk1"/>
              </a:solidFill>
              <a:latin typeface="DM Sans"/>
              <a:ea typeface="DM Sans"/>
              <a:cs typeface="DM Sans"/>
              <a:sym typeface="DM Sans"/>
            </a:endParaRPr>
          </a:p>
          <a:p>
            <a:pPr indent="0" lvl="0" marL="0" rtl="0" algn="ctr">
              <a:lnSpc>
                <a:spcPct val="115000"/>
              </a:lnSpc>
              <a:spcBef>
                <a:spcPts val="0"/>
              </a:spcBef>
              <a:spcAft>
                <a:spcPts val="0"/>
              </a:spcAft>
              <a:buNone/>
            </a:pPr>
            <a:r>
              <a:rPr lang="es" sz="1850">
                <a:solidFill>
                  <a:schemeClr val="dk1"/>
                </a:solidFill>
                <a:latin typeface="DM Sans"/>
                <a:ea typeface="DM Sans"/>
                <a:cs typeface="DM Sans"/>
                <a:sym typeface="DM Sans"/>
              </a:rPr>
              <a:t>Te sugerimos llevarlos al día.</a:t>
            </a:r>
            <a:endParaRPr sz="1850">
              <a:solidFill>
                <a:schemeClr val="dk1"/>
              </a:solidFill>
              <a:latin typeface="DM Sans"/>
              <a:ea typeface="DM Sans"/>
              <a:cs typeface="DM Sans"/>
              <a:sym typeface="DM Sans"/>
            </a:endParaRPr>
          </a:p>
        </p:txBody>
      </p:sp>
      <p:sp>
        <p:nvSpPr>
          <p:cNvPr id="306" name="Google Shape;306;p50"/>
          <p:cNvSpPr txBox="1"/>
          <p:nvPr/>
        </p:nvSpPr>
        <p:spPr>
          <a:xfrm>
            <a:off x="1461300" y="654163"/>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dk1"/>
                </a:solidFill>
                <a:latin typeface="DM Sans"/>
                <a:ea typeface="DM Sans"/>
                <a:cs typeface="DM Sans"/>
                <a:sym typeface="DM Sans"/>
              </a:rPr>
              <a:t>¡Importante!</a:t>
            </a:r>
            <a:endParaRPr b="1" sz="3500">
              <a:solidFill>
                <a:srgbClr val="DEFC52"/>
              </a:solidFill>
              <a:latin typeface="DM Sans"/>
              <a:ea typeface="DM Sans"/>
              <a:cs typeface="DM Sans"/>
              <a:sym typeface="DM Sans"/>
            </a:endParaRPr>
          </a:p>
        </p:txBody>
      </p:sp>
      <p:pic>
        <p:nvPicPr>
          <p:cNvPr id="307" name="Google Shape;307;p50"/>
          <p:cNvPicPr preferRelativeResize="0"/>
          <p:nvPr/>
        </p:nvPicPr>
        <p:blipFill rotWithShape="1">
          <a:blip r:embed="rId3">
            <a:alphaModFix/>
          </a:blip>
          <a:srcRect b="0" l="5322" r="3378" t="0"/>
          <a:stretch/>
        </p:blipFill>
        <p:spPr>
          <a:xfrm>
            <a:off x="486250" y="3487925"/>
            <a:ext cx="8171500" cy="1201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1"/>
          <p:cNvSpPr txBox="1"/>
          <p:nvPr/>
        </p:nvSpPr>
        <p:spPr>
          <a:xfrm>
            <a:off x="1461300" y="2532463"/>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¿Cuál es nuestro </a:t>
            </a:r>
            <a:r>
              <a:rPr b="1" lang="es" sz="4000" u="sng">
                <a:solidFill>
                  <a:schemeClr val="dk1"/>
                </a:solidFill>
                <a:latin typeface="DM Sans"/>
                <a:ea typeface="DM Sans"/>
                <a:cs typeface="DM Sans"/>
                <a:sym typeface="DM Sans"/>
              </a:rPr>
              <a:t>Proyecto final?</a:t>
            </a:r>
            <a:endParaRPr b="1" sz="4000" u="sng">
              <a:solidFill>
                <a:schemeClr val="dk1"/>
              </a:solidFill>
              <a:latin typeface="DM Sans"/>
              <a:ea typeface="DM Sans"/>
              <a:cs typeface="DM Sans"/>
              <a:sym typeface="DM Sans"/>
            </a:endParaRPr>
          </a:p>
        </p:txBody>
      </p:sp>
      <p:grpSp>
        <p:nvGrpSpPr>
          <p:cNvPr id="313" name="Google Shape;313;p51"/>
          <p:cNvGrpSpPr/>
          <p:nvPr/>
        </p:nvGrpSpPr>
        <p:grpSpPr>
          <a:xfrm>
            <a:off x="4202551" y="1318035"/>
            <a:ext cx="738900" cy="738900"/>
            <a:chOff x="7208351" y="2467173"/>
            <a:chExt cx="738900" cy="738900"/>
          </a:xfrm>
        </p:grpSpPr>
        <p:sp>
          <p:nvSpPr>
            <p:cNvPr id="314" name="Google Shape;314;p51"/>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5" name="Google Shape;315;p51" title="ícono de proyecto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2"/>
          <p:cNvSpPr txBox="1"/>
          <p:nvPr/>
        </p:nvSpPr>
        <p:spPr>
          <a:xfrm>
            <a:off x="457350" y="1008275"/>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Proyecto Final</a:t>
            </a:r>
            <a:endParaRPr b="1" sz="4000">
              <a:solidFill>
                <a:schemeClr val="dk1"/>
              </a:solidFill>
              <a:latin typeface="DM Sans"/>
              <a:ea typeface="DM Sans"/>
              <a:cs typeface="DM Sans"/>
              <a:sym typeface="DM Sans"/>
            </a:endParaRPr>
          </a:p>
        </p:txBody>
      </p:sp>
      <p:sp>
        <p:nvSpPr>
          <p:cNvPr id="321" name="Google Shape;321;p52"/>
          <p:cNvSpPr txBox="1"/>
          <p:nvPr/>
        </p:nvSpPr>
        <p:spPr>
          <a:xfrm>
            <a:off x="475500" y="1729900"/>
            <a:ext cx="81930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El </a:t>
            </a:r>
            <a:r>
              <a:rPr b="1" lang="es" sz="1350">
                <a:latin typeface="DM Sans"/>
                <a:ea typeface="DM Sans"/>
                <a:cs typeface="DM Sans"/>
                <a:sym typeface="DM Sans"/>
              </a:rPr>
              <a:t>Proyecto Final</a:t>
            </a:r>
            <a:r>
              <a:rPr lang="es" sz="1350">
                <a:latin typeface="DM Sans"/>
                <a:ea typeface="DM Sans"/>
                <a:cs typeface="DM Sans"/>
                <a:sym typeface="DM Sans"/>
              </a:rPr>
              <a:t> se construye a partir de las pre entregas que el estudiante va cargando en nuestra plataforma. El workbook contiene actividades que te ayudarán a construir cada pre-entrega de forma progresiva.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El objetivo es que cada estudiante pueda utilizar su Proyecto Final como parte de su</a:t>
            </a:r>
            <a:r>
              <a:rPr b="1" lang="es" sz="1350">
                <a:latin typeface="DM Sans"/>
                <a:ea typeface="DM Sans"/>
                <a:cs typeface="DM Sans"/>
                <a:sym typeface="DM Sans"/>
              </a:rPr>
              <a:t> portfolio personal.</a:t>
            </a:r>
            <a:endParaRPr b="1"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El proyecto final se debe subir a la plataforma la penúltima o última clase del curso. En caso de no hacerlo tendrás </a:t>
            </a:r>
            <a:r>
              <a:rPr b="1" lang="es" sz="1350">
                <a:latin typeface="DM Sans"/>
                <a:ea typeface="DM Sans"/>
                <a:cs typeface="DM Sans"/>
                <a:sym typeface="DM Sans"/>
              </a:rPr>
              <a:t>10 días</a:t>
            </a:r>
            <a:r>
              <a:rPr lang="es" sz="1350">
                <a:latin typeface="DM Sans"/>
                <a:ea typeface="DM Sans"/>
                <a:cs typeface="DM Sans"/>
                <a:sym typeface="DM Sans"/>
              </a:rPr>
              <a:t> a partir de la finalización del curso para cargarlo en la plataforma.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 Pasados esos días el botón de entrega se inhabilitará.⚠️</a:t>
            </a:r>
            <a:endParaRPr sz="1350">
              <a:latin typeface="DM Sans"/>
              <a:ea typeface="DM Sans"/>
              <a:cs typeface="DM Sans"/>
              <a:sym typeface="DM Sans"/>
            </a:endParaRPr>
          </a:p>
        </p:txBody>
      </p:sp>
      <p:sp>
        <p:nvSpPr>
          <p:cNvPr id="322" name="Google Shape;322;p52"/>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PROYECTO FINAL</a:t>
            </a:r>
            <a:endParaRPr>
              <a:latin typeface="DM Sans"/>
              <a:ea typeface="DM Sans"/>
              <a:cs typeface="DM Sans"/>
              <a:sym typeface="DM Sans"/>
            </a:endParaRPr>
          </a:p>
        </p:txBody>
      </p:sp>
      <p:grpSp>
        <p:nvGrpSpPr>
          <p:cNvPr id="323" name="Google Shape;323;p52"/>
          <p:cNvGrpSpPr/>
          <p:nvPr/>
        </p:nvGrpSpPr>
        <p:grpSpPr>
          <a:xfrm>
            <a:off x="457343" y="468298"/>
            <a:ext cx="431074" cy="431074"/>
            <a:chOff x="7208351" y="2467173"/>
            <a:chExt cx="738900" cy="738900"/>
          </a:xfrm>
        </p:grpSpPr>
        <p:sp>
          <p:nvSpPr>
            <p:cNvPr id="324" name="Google Shape;324;p52"/>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5" name="Google Shape;325;p52" title="ícono de proyecto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3"/>
          <p:cNvSpPr txBox="1"/>
          <p:nvPr/>
        </p:nvSpPr>
        <p:spPr>
          <a:xfrm>
            <a:off x="457350" y="1008275"/>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Proyecto Final</a:t>
            </a:r>
            <a:endParaRPr b="1" sz="4000">
              <a:solidFill>
                <a:schemeClr val="dk1"/>
              </a:solidFill>
              <a:latin typeface="DM Sans"/>
              <a:ea typeface="DM Sans"/>
              <a:cs typeface="DM Sans"/>
              <a:sym typeface="DM Sans"/>
            </a:endParaRPr>
          </a:p>
        </p:txBody>
      </p:sp>
      <p:sp>
        <p:nvSpPr>
          <p:cNvPr id="331" name="Google Shape;331;p53"/>
          <p:cNvSpPr txBox="1"/>
          <p:nvPr/>
        </p:nvSpPr>
        <p:spPr>
          <a:xfrm>
            <a:off x="475500" y="1729900"/>
            <a:ext cx="81930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b="1" lang="es" sz="1350">
                <a:latin typeface="DM Sans"/>
                <a:ea typeface="DM Sans"/>
                <a:cs typeface="DM Sans"/>
                <a:sym typeface="DM Sans"/>
              </a:rPr>
              <a:t>Descripción: </a:t>
            </a:r>
            <a:r>
              <a:rPr lang="es" sz="1350">
                <a:latin typeface="DM Sans"/>
                <a:ea typeface="DM Sans"/>
                <a:cs typeface="DM Sans"/>
                <a:sym typeface="DM Sans"/>
              </a:rPr>
              <a:t>deberás desarrollar un sitio web con 5 secciones, en diferentes archivos HTML. Contendrá contenido, imágenes, hyperlinks, estructura, manejo de grids, uso del framework, SEO, animación y responsive. El tema del proyecto podrás elegirlo, teniendo en cuenta el objetivo.</a:t>
            </a:r>
            <a:endParaRPr sz="1350">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b="1" lang="es" sz="1350">
                <a:latin typeface="DM Sans"/>
                <a:ea typeface="DM Sans"/>
                <a:cs typeface="DM Sans"/>
                <a:sym typeface="DM Sans"/>
              </a:rPr>
              <a:t>Criterios de evaluación:</a:t>
            </a:r>
            <a:r>
              <a:rPr lang="es" sz="1350">
                <a:latin typeface="DM Sans"/>
                <a:ea typeface="DM Sans"/>
                <a:cs typeface="DM Sans"/>
                <a:sym typeface="DM Sans"/>
              </a:rPr>
              <a:t> estructura del sitio web, diseño y estética, códigos HTML y CSS, contenido y calidad. </a:t>
            </a:r>
            <a:endParaRPr sz="1350">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b="1" lang="es" sz="1350">
                <a:latin typeface="DM Sans"/>
                <a:ea typeface="DM Sans"/>
                <a:cs typeface="DM Sans"/>
                <a:sym typeface="DM Sans"/>
              </a:rPr>
              <a:t>Formato esperado: </a:t>
            </a:r>
            <a:r>
              <a:rPr lang="es" sz="1350">
                <a:latin typeface="DM Sans"/>
                <a:ea typeface="DM Sans"/>
                <a:cs typeface="DM Sans"/>
                <a:sym typeface="DM Sans"/>
              </a:rPr>
              <a:t>página final cargada en el servidor, con acceso desde la web.</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332" name="Google Shape;332;p53"/>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PROYECTO FINAL</a:t>
            </a:r>
            <a:endParaRPr>
              <a:latin typeface="DM Sans"/>
              <a:ea typeface="DM Sans"/>
              <a:cs typeface="DM Sans"/>
              <a:sym typeface="DM Sans"/>
            </a:endParaRPr>
          </a:p>
        </p:txBody>
      </p:sp>
      <p:grpSp>
        <p:nvGrpSpPr>
          <p:cNvPr id="333" name="Google Shape;333;p53"/>
          <p:cNvGrpSpPr/>
          <p:nvPr/>
        </p:nvGrpSpPr>
        <p:grpSpPr>
          <a:xfrm>
            <a:off x="457343" y="468298"/>
            <a:ext cx="431074" cy="431074"/>
            <a:chOff x="7208351" y="2467173"/>
            <a:chExt cx="738900" cy="738900"/>
          </a:xfrm>
        </p:grpSpPr>
        <p:sp>
          <p:nvSpPr>
            <p:cNvPr id="334" name="Google Shape;334;p53"/>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5" name="Google Shape;335;p53" title="ícono de proyecto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4"/>
          <p:cNvSpPr txBox="1"/>
          <p:nvPr/>
        </p:nvSpPr>
        <p:spPr>
          <a:xfrm>
            <a:off x="457350" y="10343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Proyectos de nuestros estudiantes</a:t>
            </a:r>
            <a:endParaRPr b="1" sz="4000">
              <a:solidFill>
                <a:schemeClr val="dk1"/>
              </a:solidFill>
              <a:latin typeface="DM Sans"/>
              <a:ea typeface="DM Sans"/>
              <a:cs typeface="DM Sans"/>
              <a:sym typeface="DM Sans"/>
            </a:endParaRPr>
          </a:p>
        </p:txBody>
      </p:sp>
      <p:sp>
        <p:nvSpPr>
          <p:cNvPr id="341" name="Google Shape;341;p54"/>
          <p:cNvSpPr txBox="1"/>
          <p:nvPr/>
        </p:nvSpPr>
        <p:spPr>
          <a:xfrm>
            <a:off x="473350" y="2233675"/>
            <a:ext cx="6051600" cy="22731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chemeClr val="accent4"/>
              </a:buClr>
              <a:buSzPts val="1350"/>
              <a:buFont typeface="DM Sans"/>
              <a:buChar char="✓"/>
            </a:pPr>
            <a:r>
              <a:rPr lang="es" sz="1350" u="sng">
                <a:solidFill>
                  <a:srgbClr val="0097A7"/>
                </a:solidFill>
                <a:latin typeface="DM Sans"/>
                <a:ea typeface="DM Sans"/>
                <a:cs typeface="DM Sans"/>
                <a:sym typeface="DM Sans"/>
                <a:hlinkClick r:id="rId3">
                  <a:extLst>
                    <a:ext uri="{A12FA001-AC4F-418D-AE19-62706E023703}">
                      <ahyp:hlinkClr val="tx"/>
                    </a:ext>
                  </a:extLst>
                </a:hlinkClick>
              </a:rPr>
              <a:t>https://federicodelpiano.github.io/proyecto_final/#</a:t>
            </a:r>
            <a:endParaRPr sz="1350">
              <a:solidFill>
                <a:srgbClr val="333333"/>
              </a:solidFill>
              <a:latin typeface="DM Sans"/>
              <a:ea typeface="DM Sans"/>
              <a:cs typeface="DM Sans"/>
              <a:sym typeface="DM Sans"/>
            </a:endParaRPr>
          </a:p>
          <a:p>
            <a:pPr indent="-314325" lvl="0" marL="457200" rtl="0" algn="l">
              <a:lnSpc>
                <a:spcPct val="115000"/>
              </a:lnSpc>
              <a:spcBef>
                <a:spcPts val="0"/>
              </a:spcBef>
              <a:spcAft>
                <a:spcPts val="0"/>
              </a:spcAft>
              <a:buClr>
                <a:schemeClr val="accent4"/>
              </a:buClr>
              <a:buSzPts val="1350"/>
              <a:buFont typeface="DM Sans"/>
              <a:buChar char="✓"/>
            </a:pPr>
            <a:r>
              <a:rPr lang="es" sz="1350" u="sng">
                <a:solidFill>
                  <a:srgbClr val="0097A7"/>
                </a:solidFill>
                <a:latin typeface="DM Sans"/>
                <a:ea typeface="DM Sans"/>
                <a:cs typeface="DM Sans"/>
                <a:sym typeface="DM Sans"/>
                <a:hlinkClick r:id="rId4">
                  <a:extLst>
                    <a:ext uri="{A12FA001-AC4F-418D-AE19-62706E023703}">
                      <ahyp:hlinkClr val="tx"/>
                    </a:ext>
                  </a:extLst>
                </a:hlinkClick>
              </a:rPr>
              <a:t>https://jonarosas.github.io/proyecto_final/index.html</a:t>
            </a:r>
            <a:endParaRPr sz="1350">
              <a:solidFill>
                <a:srgbClr val="333333"/>
              </a:solidFill>
              <a:latin typeface="DM Sans"/>
              <a:ea typeface="DM Sans"/>
              <a:cs typeface="DM Sans"/>
              <a:sym typeface="DM Sans"/>
            </a:endParaRPr>
          </a:p>
          <a:p>
            <a:pPr indent="-314325" lvl="0" marL="457200" rtl="0" algn="l">
              <a:lnSpc>
                <a:spcPct val="115000"/>
              </a:lnSpc>
              <a:spcBef>
                <a:spcPts val="0"/>
              </a:spcBef>
              <a:spcAft>
                <a:spcPts val="0"/>
              </a:spcAft>
              <a:buClr>
                <a:schemeClr val="accent4"/>
              </a:buClr>
              <a:buSzPts val="1350"/>
              <a:buFont typeface="DM Sans"/>
              <a:buChar char="✓"/>
            </a:pPr>
            <a:r>
              <a:rPr lang="es" sz="1350" u="sng">
                <a:solidFill>
                  <a:srgbClr val="0097A7"/>
                </a:solidFill>
                <a:latin typeface="DM Sans"/>
                <a:ea typeface="DM Sans"/>
                <a:cs typeface="DM Sans"/>
                <a:sym typeface="DM Sans"/>
                <a:hlinkClick r:id="rId5">
                  <a:extLst>
                    <a:ext uri="{A12FA001-AC4F-418D-AE19-62706E023703}">
                      <ahyp:hlinkClr val="tx"/>
                    </a:ext>
                  </a:extLst>
                </a:hlinkClick>
              </a:rPr>
              <a:t>https://emilianop7.github.io/coder_final/</a:t>
            </a:r>
            <a:endParaRPr sz="1350">
              <a:solidFill>
                <a:srgbClr val="333333"/>
              </a:solidFill>
              <a:latin typeface="DM Sans"/>
              <a:ea typeface="DM Sans"/>
              <a:cs typeface="DM Sans"/>
              <a:sym typeface="DM Sans"/>
            </a:endParaRPr>
          </a:p>
          <a:p>
            <a:pPr indent="-314325" lvl="0" marL="457200" rtl="0" algn="l">
              <a:lnSpc>
                <a:spcPct val="115000"/>
              </a:lnSpc>
              <a:spcBef>
                <a:spcPts val="0"/>
              </a:spcBef>
              <a:spcAft>
                <a:spcPts val="0"/>
              </a:spcAft>
              <a:buClr>
                <a:schemeClr val="accent4"/>
              </a:buClr>
              <a:buSzPts val="1350"/>
              <a:buFont typeface="DM Sans"/>
              <a:buChar char="✓"/>
            </a:pPr>
            <a:r>
              <a:rPr lang="es" sz="1350" u="sng">
                <a:solidFill>
                  <a:srgbClr val="0097A7"/>
                </a:solidFill>
                <a:latin typeface="DM Sans"/>
                <a:ea typeface="DM Sans"/>
                <a:cs typeface="DM Sans"/>
                <a:sym typeface="DM Sans"/>
                <a:hlinkClick r:id="rId6">
                  <a:extLst>
                    <a:ext uri="{A12FA001-AC4F-418D-AE19-62706E023703}">
                      <ahyp:hlinkClr val="tx"/>
                    </a:ext>
                  </a:extLst>
                </a:hlinkClick>
              </a:rPr>
              <a:t>https://silvina645.github.io/final/index.html</a:t>
            </a:r>
            <a:endParaRPr sz="1350">
              <a:solidFill>
                <a:srgbClr val="333333"/>
              </a:solidFill>
              <a:latin typeface="DM Sans"/>
              <a:ea typeface="DM Sans"/>
              <a:cs typeface="DM Sans"/>
              <a:sym typeface="DM Sans"/>
            </a:endParaRPr>
          </a:p>
          <a:p>
            <a:pPr indent="0" lvl="0" marL="0" rtl="0" algn="ctr">
              <a:lnSpc>
                <a:spcPct val="115000"/>
              </a:lnSpc>
              <a:spcBef>
                <a:spcPts val="0"/>
              </a:spcBef>
              <a:spcAft>
                <a:spcPts val="0"/>
              </a:spcAft>
              <a:buClr>
                <a:srgbClr val="000000"/>
              </a:buClr>
              <a:buSzPts val="2000"/>
              <a:buFont typeface="Arial"/>
              <a:buNone/>
            </a:pPr>
            <a:r>
              <a:t/>
            </a:r>
            <a:endParaRPr sz="1350">
              <a:solidFill>
                <a:srgbClr val="333333"/>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rPr lang="es" sz="1350">
                <a:solidFill>
                  <a:srgbClr val="333333"/>
                </a:solidFill>
                <a:latin typeface="DM Sans"/>
                <a:ea typeface="DM Sans"/>
                <a:cs typeface="DM Sans"/>
                <a:sym typeface="DM Sans"/>
              </a:rPr>
              <a:t>¡Puedes ver más ejemplos de proyectos de ex-estudiantes de Coderhouse en: </a:t>
            </a:r>
            <a:r>
              <a:rPr lang="es" sz="1350" u="sng">
                <a:solidFill>
                  <a:srgbClr val="0097A7"/>
                </a:solidFill>
                <a:latin typeface="DM Sans"/>
                <a:ea typeface="DM Sans"/>
                <a:cs typeface="DM Sans"/>
                <a:sym typeface="DM Sans"/>
                <a:hlinkClick r:id="rId7">
                  <a:extLst>
                    <a:ext uri="{A12FA001-AC4F-418D-AE19-62706E023703}">
                      <ahyp:hlinkClr val="tx"/>
                    </a:ext>
                  </a:extLst>
                </a:hlinkClick>
              </a:rPr>
              <a:t>www.coderhouse.com/proyectos</a:t>
            </a:r>
            <a:r>
              <a:rPr lang="es" sz="1350">
                <a:solidFill>
                  <a:srgbClr val="333333"/>
                </a:solidFill>
                <a:latin typeface="DM Sans"/>
                <a:ea typeface="DM Sans"/>
                <a:cs typeface="DM Sans"/>
                <a:sym typeface="DM Sans"/>
              </a:rPr>
              <a:t>!</a:t>
            </a:r>
            <a:endParaRPr sz="1350">
              <a:solidFill>
                <a:srgbClr val="333333"/>
              </a:solidFill>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b="1" lang="es" sz="1350">
                <a:latin typeface="DM Sans"/>
                <a:ea typeface="DM Sans"/>
                <a:cs typeface="DM Sans"/>
                <a:sym typeface="DM Sans"/>
              </a:rPr>
              <a:t>¡Esperamos que les resulten inspiradores!</a:t>
            </a:r>
            <a:endParaRPr b="1" sz="1350">
              <a:latin typeface="DM Sans"/>
              <a:ea typeface="DM Sans"/>
              <a:cs typeface="DM Sans"/>
              <a:sym typeface="DM Sans"/>
            </a:endParaRPr>
          </a:p>
        </p:txBody>
      </p:sp>
      <p:sp>
        <p:nvSpPr>
          <p:cNvPr id="342" name="Google Shape;342;p54"/>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PROYECTO FINAL</a:t>
            </a:r>
            <a:endParaRPr>
              <a:latin typeface="DM Sans"/>
              <a:ea typeface="DM Sans"/>
              <a:cs typeface="DM Sans"/>
              <a:sym typeface="DM Sans"/>
            </a:endParaRPr>
          </a:p>
        </p:txBody>
      </p:sp>
      <p:pic>
        <p:nvPicPr>
          <p:cNvPr id="343" name="Google Shape;343;p54" title="gif de oveja animada haciendo el gesto de &quot;ok&quot;"/>
          <p:cNvPicPr preferRelativeResize="0"/>
          <p:nvPr/>
        </p:nvPicPr>
        <p:blipFill>
          <a:blip r:embed="rId8">
            <a:alphaModFix/>
          </a:blip>
          <a:stretch>
            <a:fillRect/>
          </a:stretch>
        </p:blipFill>
        <p:spPr>
          <a:xfrm>
            <a:off x="6304374" y="2301538"/>
            <a:ext cx="2497675" cy="1960675"/>
          </a:xfrm>
          <a:prstGeom prst="rect">
            <a:avLst/>
          </a:prstGeom>
          <a:noFill/>
          <a:ln>
            <a:noFill/>
          </a:ln>
        </p:spPr>
      </p:pic>
      <p:grpSp>
        <p:nvGrpSpPr>
          <p:cNvPr id="344" name="Google Shape;344;p54"/>
          <p:cNvGrpSpPr/>
          <p:nvPr/>
        </p:nvGrpSpPr>
        <p:grpSpPr>
          <a:xfrm>
            <a:off x="457343" y="468298"/>
            <a:ext cx="431074" cy="431074"/>
            <a:chOff x="7208351" y="2467173"/>
            <a:chExt cx="738900" cy="738900"/>
          </a:xfrm>
        </p:grpSpPr>
        <p:sp>
          <p:nvSpPr>
            <p:cNvPr id="345" name="Google Shape;345;p54"/>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6" name="Google Shape;346;p54" title="ícono de proyecto final"/>
            <p:cNvPicPr preferRelativeResize="0"/>
            <p:nvPr/>
          </p:nvPicPr>
          <p:blipFill>
            <a:blip r:embed="rId9">
              <a:alphaModFix/>
            </a:blip>
            <a:stretch>
              <a:fillRect/>
            </a:stretch>
          </p:blipFill>
          <p:spPr>
            <a:xfrm>
              <a:off x="7352500" y="2611301"/>
              <a:ext cx="450600" cy="450622"/>
            </a:xfrm>
            <a:prstGeom prst="rect">
              <a:avLst/>
            </a:prstGeom>
            <a:noFill/>
            <a:ln>
              <a:noFill/>
            </a:ln>
          </p:spPr>
        </p:pic>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5"/>
          <p:cNvSpPr txBox="1"/>
          <p:nvPr/>
        </p:nvSpPr>
        <p:spPr>
          <a:xfrm>
            <a:off x="588450" y="2252975"/>
            <a:ext cx="80313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I</a:t>
            </a:r>
            <a:r>
              <a:rPr b="1" lang="es" sz="4000">
                <a:solidFill>
                  <a:srgbClr val="EAFF6A"/>
                </a:solidFill>
                <a:latin typeface="DM Sans"/>
                <a:ea typeface="DM Sans"/>
                <a:cs typeface="DM Sans"/>
                <a:sym typeface="DM Sans"/>
              </a:rPr>
              <a:t>ntroducción al curso de desarrollo web &amp; &amp; Prototipado y conceptos básicos de HTML</a:t>
            </a:r>
            <a:endParaRPr b="1" i="0" sz="4000" u="none" cap="none" strike="noStrike">
              <a:solidFill>
                <a:srgbClr val="EAFF6A"/>
              </a:solidFill>
              <a:latin typeface="DM Sans"/>
              <a:ea typeface="DM Sans"/>
              <a:cs typeface="DM Sans"/>
              <a:sym typeface="DM Sans"/>
            </a:endParaRPr>
          </a:p>
        </p:txBody>
      </p:sp>
      <p:sp>
        <p:nvSpPr>
          <p:cNvPr id="352" name="Google Shape;352;p55"/>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chemeClr val="lt1"/>
                </a:solidFill>
                <a:latin typeface="DM Sans"/>
                <a:ea typeface="DM Sans"/>
                <a:cs typeface="DM Sans"/>
                <a:sym typeface="DM Sans"/>
              </a:rPr>
              <a:t>Clase 0</a:t>
            </a:r>
            <a:r>
              <a:rPr b="1" lang="es" sz="1800">
                <a:solidFill>
                  <a:schemeClr val="lt1"/>
                </a:solidFill>
                <a:latin typeface="DM Sans"/>
                <a:ea typeface="DM Sans"/>
                <a:cs typeface="DM Sans"/>
                <a:sym typeface="DM Sans"/>
              </a:rPr>
              <a:t>1</a:t>
            </a:r>
            <a:r>
              <a:rPr b="1" i="0" lang="es" sz="1800" u="none" cap="none" strike="noStrike">
                <a:solidFill>
                  <a:schemeClr val="lt1"/>
                </a:solidFill>
                <a:latin typeface="DM Sans"/>
                <a:ea typeface="DM Sans"/>
                <a:cs typeface="DM Sans"/>
                <a:sym typeface="DM Sans"/>
              </a:rPr>
              <a:t>.</a:t>
            </a:r>
            <a:r>
              <a:rPr b="0" i="0" lang="es" sz="1800" u="none" cap="none" strike="noStrike">
                <a:solidFill>
                  <a:schemeClr val="lt1"/>
                </a:solidFill>
                <a:latin typeface="DM Sans"/>
                <a:ea typeface="DM Sans"/>
                <a:cs typeface="DM Sans"/>
                <a:sym typeface="DM Sans"/>
              </a:rPr>
              <a:t> </a:t>
            </a:r>
            <a:r>
              <a:rPr lang="es" sz="1800">
                <a:solidFill>
                  <a:schemeClr val="lt1"/>
                </a:solidFill>
                <a:latin typeface="DM Sans"/>
                <a:ea typeface="DM Sans"/>
                <a:cs typeface="DM Sans"/>
                <a:sym typeface="DM Sans"/>
              </a:rPr>
              <a:t>DESARROLLO WEB</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6"/>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358" name="Google Shape;358;p56"/>
          <p:cNvPicPr preferRelativeResize="0"/>
          <p:nvPr/>
        </p:nvPicPr>
        <p:blipFill rotWithShape="1">
          <a:blip r:embed="rId3">
            <a:alphaModFix/>
          </a:blip>
          <a:srcRect b="0" l="0" r="0" t="0"/>
          <a:stretch/>
        </p:blipFill>
        <p:spPr>
          <a:xfrm>
            <a:off x="2172438" y="1545313"/>
            <a:ext cx="196975" cy="196975"/>
          </a:xfrm>
          <a:prstGeom prst="rect">
            <a:avLst/>
          </a:prstGeom>
          <a:noFill/>
          <a:ln>
            <a:noFill/>
          </a:ln>
        </p:spPr>
      </p:pic>
      <p:sp>
        <p:nvSpPr>
          <p:cNvPr id="359" name="Google Shape;359;p56"/>
          <p:cNvSpPr txBox="1"/>
          <p:nvPr/>
        </p:nvSpPr>
        <p:spPr>
          <a:xfrm>
            <a:off x="2172461" y="1451613"/>
            <a:ext cx="4281300" cy="19308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s" sz="1350">
                <a:solidFill>
                  <a:schemeClr val="lt1"/>
                </a:solidFill>
                <a:latin typeface="DM Sans"/>
                <a:ea typeface="DM Sans"/>
                <a:cs typeface="DM Sans"/>
                <a:sym typeface="DM Sans"/>
              </a:rPr>
              <a:t>Conocer los conceptos básicos del curso. </a:t>
            </a:r>
            <a:endParaRPr b="1" sz="1350">
              <a:solidFill>
                <a:schemeClr val="lt1"/>
              </a:solidFill>
              <a:latin typeface="DM Sans"/>
              <a:ea typeface="DM Sans"/>
              <a:cs typeface="DM Sans"/>
              <a:sym typeface="DM Sans"/>
            </a:endParaRPr>
          </a:p>
          <a:p>
            <a:pPr indent="0" lvl="0" marL="457200" rtl="0" algn="l">
              <a:lnSpc>
                <a:spcPct val="115000"/>
              </a:lnSpc>
              <a:spcBef>
                <a:spcPts val="1000"/>
              </a:spcBef>
              <a:spcAft>
                <a:spcPts val="0"/>
              </a:spcAft>
              <a:buNone/>
            </a:pPr>
            <a:r>
              <a:t/>
            </a:r>
            <a:endParaRPr b="1" sz="1350">
              <a:solidFill>
                <a:schemeClr val="lt1"/>
              </a:solidFill>
              <a:latin typeface="DM Sans"/>
              <a:ea typeface="DM Sans"/>
              <a:cs typeface="DM Sans"/>
              <a:sym typeface="DM Sans"/>
            </a:endParaRPr>
          </a:p>
          <a:p>
            <a:pPr indent="0" lvl="0" marL="457200" rtl="0" algn="l">
              <a:lnSpc>
                <a:spcPct val="115000"/>
              </a:lnSpc>
              <a:spcBef>
                <a:spcPts val="1000"/>
              </a:spcBef>
              <a:spcAft>
                <a:spcPts val="0"/>
              </a:spcAft>
              <a:buNone/>
            </a:pPr>
            <a:r>
              <a:rPr b="1" lang="es" sz="1350">
                <a:solidFill>
                  <a:schemeClr val="lt1"/>
                </a:solidFill>
                <a:latin typeface="DM Sans"/>
                <a:ea typeface="DM Sans"/>
                <a:cs typeface="DM Sans"/>
                <a:sym typeface="DM Sans"/>
              </a:rPr>
              <a:t>Presentar las herramientas a utilizar.</a:t>
            </a:r>
            <a:endParaRPr b="1" sz="1350">
              <a:solidFill>
                <a:schemeClr val="lt1"/>
              </a:solidFill>
              <a:latin typeface="DM Sans"/>
              <a:ea typeface="DM Sans"/>
              <a:cs typeface="DM Sans"/>
              <a:sym typeface="DM Sans"/>
            </a:endParaRPr>
          </a:p>
          <a:p>
            <a:pPr indent="0" lvl="0" marL="457200" rtl="0" algn="l">
              <a:lnSpc>
                <a:spcPct val="115000"/>
              </a:lnSpc>
              <a:spcBef>
                <a:spcPts val="1000"/>
              </a:spcBef>
              <a:spcAft>
                <a:spcPts val="0"/>
              </a:spcAft>
              <a:buNone/>
            </a:pPr>
            <a:r>
              <a:t/>
            </a:r>
            <a:endParaRPr b="1" sz="1350">
              <a:solidFill>
                <a:schemeClr val="lt1"/>
              </a:solidFill>
              <a:latin typeface="DM Sans"/>
              <a:ea typeface="DM Sans"/>
              <a:cs typeface="DM Sans"/>
              <a:sym typeface="DM Sans"/>
            </a:endParaRPr>
          </a:p>
          <a:p>
            <a:pPr indent="0" lvl="0" marL="457200" rtl="0" algn="l">
              <a:lnSpc>
                <a:spcPct val="115000"/>
              </a:lnSpc>
              <a:spcBef>
                <a:spcPts val="1000"/>
              </a:spcBef>
              <a:spcAft>
                <a:spcPts val="0"/>
              </a:spcAft>
              <a:buNone/>
            </a:pPr>
            <a:r>
              <a:rPr b="1" lang="es" sz="1350">
                <a:solidFill>
                  <a:schemeClr val="lt1"/>
                </a:solidFill>
                <a:latin typeface="DM Sans"/>
                <a:ea typeface="DM Sans"/>
                <a:cs typeface="DM Sans"/>
                <a:sym typeface="DM Sans"/>
              </a:rPr>
              <a:t>Instalar y probar cada una de ellas</a:t>
            </a:r>
            <a:r>
              <a:rPr lang="es" sz="1800">
                <a:solidFill>
                  <a:schemeClr val="dk1"/>
                </a:solidFill>
                <a:latin typeface="Helvetica Neue Light"/>
                <a:ea typeface="Helvetica Neue Light"/>
                <a:cs typeface="Helvetica Neue Light"/>
                <a:sym typeface="Helvetica Neue Light"/>
              </a:rPr>
              <a:t>.</a:t>
            </a:r>
            <a:endParaRPr b="1" sz="1350">
              <a:solidFill>
                <a:schemeClr val="lt1"/>
              </a:solidFill>
              <a:latin typeface="DM Sans"/>
              <a:ea typeface="DM Sans"/>
              <a:cs typeface="DM Sans"/>
              <a:sym typeface="DM Sans"/>
            </a:endParaRPr>
          </a:p>
        </p:txBody>
      </p:sp>
      <p:pic>
        <p:nvPicPr>
          <p:cNvPr id="360" name="Google Shape;360;p56"/>
          <p:cNvPicPr preferRelativeResize="0"/>
          <p:nvPr/>
        </p:nvPicPr>
        <p:blipFill rotWithShape="1">
          <a:blip r:embed="rId3">
            <a:alphaModFix/>
          </a:blip>
          <a:srcRect b="0" l="0" r="0" t="0"/>
          <a:stretch/>
        </p:blipFill>
        <p:spPr>
          <a:xfrm>
            <a:off x="2172138" y="2178713"/>
            <a:ext cx="196975" cy="196975"/>
          </a:xfrm>
          <a:prstGeom prst="rect">
            <a:avLst/>
          </a:prstGeom>
          <a:noFill/>
          <a:ln>
            <a:noFill/>
          </a:ln>
        </p:spPr>
      </p:pic>
      <p:pic>
        <p:nvPicPr>
          <p:cNvPr id="361" name="Google Shape;361;p56"/>
          <p:cNvPicPr preferRelativeResize="0"/>
          <p:nvPr/>
        </p:nvPicPr>
        <p:blipFill rotWithShape="1">
          <a:blip r:embed="rId3">
            <a:alphaModFix/>
          </a:blip>
          <a:srcRect b="0" l="0" r="0" t="0"/>
          <a:stretch/>
        </p:blipFill>
        <p:spPr>
          <a:xfrm>
            <a:off x="2172138" y="3009938"/>
            <a:ext cx="196975" cy="196975"/>
          </a:xfrm>
          <a:prstGeom prst="rect">
            <a:avLst/>
          </a:prstGeom>
          <a:noFill/>
          <a:ln>
            <a:noFill/>
          </a:ln>
        </p:spPr>
      </p:pic>
      <p:cxnSp>
        <p:nvCxnSpPr>
          <p:cNvPr id="362" name="Google Shape;362;p56"/>
          <p:cNvCxnSpPr>
            <a:stCxn id="358" idx="2"/>
            <a:endCxn id="360" idx="0"/>
          </p:cNvCxnSpPr>
          <p:nvPr/>
        </p:nvCxnSpPr>
        <p:spPr>
          <a:xfrm flipH="1" rot="-5400000">
            <a:off x="2052975" y="1960238"/>
            <a:ext cx="436500" cy="600"/>
          </a:xfrm>
          <a:prstGeom prst="bentConnector3">
            <a:avLst>
              <a:gd fmla="val 49991" name="adj1"/>
            </a:avLst>
          </a:prstGeom>
          <a:noFill/>
          <a:ln cap="flat" cmpd="sng" w="9525">
            <a:solidFill>
              <a:srgbClr val="EAFF6A"/>
            </a:solidFill>
            <a:prstDash val="solid"/>
            <a:round/>
            <a:headEnd len="sm" w="sm" type="none"/>
            <a:tailEnd len="sm" w="sm" type="none"/>
          </a:ln>
        </p:spPr>
      </p:cxnSp>
      <p:cxnSp>
        <p:nvCxnSpPr>
          <p:cNvPr id="363" name="Google Shape;363;p56"/>
          <p:cNvCxnSpPr>
            <a:stCxn id="360" idx="2"/>
            <a:endCxn id="361" idx="0"/>
          </p:cNvCxnSpPr>
          <p:nvPr/>
        </p:nvCxnSpPr>
        <p:spPr>
          <a:xfrm flipH="1" rot="-5400000">
            <a:off x="1953825" y="2692488"/>
            <a:ext cx="634200" cy="600"/>
          </a:xfrm>
          <a:prstGeom prst="bentConnector3">
            <a:avLst>
              <a:gd fmla="val 50004"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30"/>
          <p:cNvSpPr txBox="1"/>
          <p:nvPr/>
        </p:nvSpPr>
        <p:spPr>
          <a:xfrm>
            <a:off x="3734250" y="2950650"/>
            <a:ext cx="1961100" cy="1639200"/>
          </a:xfrm>
          <a:prstGeom prst="rect">
            <a:avLst/>
          </a:prstGeom>
          <a:noFill/>
          <a:ln>
            <a:noFill/>
          </a:ln>
        </p:spPr>
        <p:txBody>
          <a:bodyPr anchorCtr="0" anchor="t" bIns="91425" lIns="91425" spcFirstLastPara="1" rIns="91425" wrap="square" tIns="91425">
            <a:spAutoFit/>
          </a:bodyPr>
          <a:lstStyle/>
          <a:p>
            <a:pPr indent="-314325" lvl="1" marL="914400" rtl="0" algn="l">
              <a:spcBef>
                <a:spcPts val="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a:t>
            </a:r>
            <a:endParaRPr sz="1350">
              <a:solidFill>
                <a:schemeClr val="lt1"/>
              </a:solidFill>
              <a:latin typeface="DM Sans"/>
              <a:ea typeface="DM Sans"/>
              <a:cs typeface="DM Sans"/>
              <a:sym typeface="DM Sans"/>
            </a:endParaRPr>
          </a:p>
          <a:p>
            <a:pPr indent="-314325" lvl="1" marL="914400" rtl="0" algn="l">
              <a:spcBef>
                <a:spcPts val="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a:t>
            </a:r>
            <a:endParaRPr sz="1350">
              <a:solidFill>
                <a:schemeClr val="lt1"/>
              </a:solidFill>
              <a:latin typeface="DM Sans"/>
              <a:ea typeface="DM Sans"/>
              <a:cs typeface="DM Sans"/>
              <a:sym typeface="DM Sans"/>
            </a:endParaRPr>
          </a:p>
          <a:p>
            <a:pPr indent="-314325" lvl="1" marL="914400" rtl="0" algn="l">
              <a:spcBef>
                <a:spcPts val="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a:t>
            </a:r>
            <a:endParaRPr sz="1350">
              <a:solidFill>
                <a:schemeClr val="lt1"/>
              </a:solidFill>
              <a:latin typeface="DM Sans"/>
              <a:ea typeface="DM Sans"/>
              <a:cs typeface="DM Sans"/>
              <a:sym typeface="DM Sans"/>
            </a:endParaRPr>
          </a:p>
          <a:p>
            <a:pPr indent="-314325" lvl="1" marL="914400" rtl="0" algn="l">
              <a:spcBef>
                <a:spcPts val="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a:t>
            </a:r>
            <a:endParaRPr sz="1350">
              <a:solidFill>
                <a:schemeClr val="lt1"/>
              </a:solidFill>
              <a:latin typeface="DM Sans"/>
              <a:ea typeface="DM Sans"/>
              <a:cs typeface="DM Sans"/>
              <a:sym typeface="DM Sans"/>
            </a:endParaRPr>
          </a:p>
          <a:p>
            <a:pPr indent="-314325" lvl="1" marL="914400" rtl="0" algn="l">
              <a:spcBef>
                <a:spcPts val="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a:t>
            </a:r>
            <a:endParaRPr sz="1350">
              <a:solidFill>
                <a:schemeClr val="lt1"/>
              </a:solidFill>
              <a:latin typeface="DM Sans"/>
              <a:ea typeface="DM Sans"/>
              <a:cs typeface="DM Sans"/>
              <a:sym typeface="DM Sans"/>
            </a:endParaRPr>
          </a:p>
          <a:p>
            <a:pPr indent="-314325" lvl="1" marL="914400" rtl="0" algn="l">
              <a:spcBef>
                <a:spcPts val="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a:t>
            </a:r>
            <a:endParaRPr sz="1350">
              <a:solidFill>
                <a:schemeClr val="lt1"/>
              </a:solidFill>
              <a:latin typeface="DM Sans"/>
              <a:ea typeface="DM Sans"/>
              <a:cs typeface="DM Sans"/>
              <a:sym typeface="DM Sans"/>
            </a:endParaRPr>
          </a:p>
          <a:p>
            <a:pPr indent="-314325" lvl="1" marL="914400" rtl="0" algn="l">
              <a:spcBef>
                <a:spcPts val="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a:t>
            </a:r>
            <a:endParaRPr sz="1350">
              <a:solidFill>
                <a:schemeClr val="lt1"/>
              </a:solidFill>
              <a:latin typeface="DM Sans"/>
              <a:ea typeface="DM Sans"/>
              <a:cs typeface="DM Sans"/>
              <a:sym typeface="DM Sans"/>
            </a:endParaRPr>
          </a:p>
        </p:txBody>
      </p:sp>
      <p:sp>
        <p:nvSpPr>
          <p:cNvPr id="108" name="Google Shape;108;p30"/>
          <p:cNvSpPr txBox="1"/>
          <p:nvPr/>
        </p:nvSpPr>
        <p:spPr>
          <a:xfrm>
            <a:off x="3742800" y="733625"/>
            <a:ext cx="4925700" cy="636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 sz="3000">
                <a:solidFill>
                  <a:schemeClr val="lt1"/>
                </a:solidFill>
                <a:latin typeface="Helvetica Neue"/>
                <a:ea typeface="Helvetica Neue"/>
                <a:cs typeface="Helvetica Neue"/>
                <a:sym typeface="Helvetica Neue"/>
              </a:rPr>
              <a:t>Presentación </a:t>
            </a:r>
            <a:endParaRPr b="1" sz="3000">
              <a:solidFill>
                <a:schemeClr val="lt1"/>
              </a:solidFill>
              <a:latin typeface="Helvetica Neue"/>
              <a:ea typeface="Helvetica Neue"/>
              <a:cs typeface="Helvetica Neue"/>
              <a:sym typeface="Helvetica Neue"/>
            </a:endParaRPr>
          </a:p>
          <a:p>
            <a:pPr indent="0" lvl="0" marL="0" rtl="0" algn="l">
              <a:lnSpc>
                <a:spcPct val="100000"/>
              </a:lnSpc>
              <a:spcBef>
                <a:spcPts val="0"/>
              </a:spcBef>
              <a:spcAft>
                <a:spcPts val="0"/>
              </a:spcAft>
              <a:buNone/>
            </a:pPr>
            <a:r>
              <a:rPr b="1" lang="es" sz="3000">
                <a:solidFill>
                  <a:schemeClr val="accent6"/>
                </a:solidFill>
                <a:latin typeface="Helvetica Neue"/>
                <a:ea typeface="Helvetica Neue"/>
                <a:cs typeface="Helvetica Neue"/>
                <a:sym typeface="Helvetica Neue"/>
              </a:rPr>
              <a:t>del equipo</a:t>
            </a:r>
            <a:endParaRPr b="1" sz="3000">
              <a:solidFill>
                <a:schemeClr val="accent6"/>
              </a:solidFill>
              <a:latin typeface="Helvetica Neue"/>
              <a:ea typeface="Helvetica Neue"/>
              <a:cs typeface="Helvetica Neue"/>
              <a:sym typeface="Helvetica Neue"/>
            </a:endParaRPr>
          </a:p>
        </p:txBody>
      </p:sp>
      <p:sp>
        <p:nvSpPr>
          <p:cNvPr id="109" name="Google Shape;109;p30"/>
          <p:cNvSpPr txBox="1"/>
          <p:nvPr/>
        </p:nvSpPr>
        <p:spPr>
          <a:xfrm>
            <a:off x="3742800" y="1944100"/>
            <a:ext cx="4925700" cy="1064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FF6A"/>
              </a:buClr>
              <a:buSzPts val="1350"/>
              <a:buFont typeface="DM Sans"/>
              <a:buChar char="✔"/>
            </a:pPr>
            <a:r>
              <a:rPr b="1" lang="es" sz="1350">
                <a:solidFill>
                  <a:schemeClr val="lt1"/>
                </a:solidFill>
                <a:latin typeface="DM Sans"/>
                <a:ea typeface="DM Sans"/>
                <a:cs typeface="DM Sans"/>
                <a:sym typeface="DM Sans"/>
              </a:rPr>
              <a:t>Profesor/a responsable: </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b="1" lang="es" sz="1350">
                <a:solidFill>
                  <a:schemeClr val="lt1"/>
                </a:solidFill>
                <a:latin typeface="DM Sans"/>
                <a:ea typeface="DM Sans"/>
                <a:cs typeface="DM Sans"/>
                <a:sym typeface="DM Sans"/>
              </a:rPr>
              <a:t>Coordinador/a:</a:t>
            </a:r>
            <a:r>
              <a:rPr lang="es" sz="1350">
                <a:solidFill>
                  <a:schemeClr val="lt1"/>
                </a:solidFill>
                <a:latin typeface="DM Sans"/>
                <a:ea typeface="DM Sans"/>
                <a:cs typeface="DM Sans"/>
                <a:sym typeface="DM Sans"/>
              </a:rPr>
              <a:t> </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rgbClr val="EAFF6A"/>
              </a:buClr>
              <a:buSzPts val="1350"/>
              <a:buFont typeface="DM Sans"/>
              <a:buChar char="✔"/>
            </a:pPr>
            <a:r>
              <a:rPr b="1" lang="es" sz="1350">
                <a:solidFill>
                  <a:schemeClr val="lt1"/>
                </a:solidFill>
                <a:latin typeface="DM Sans"/>
                <a:ea typeface="DM Sans"/>
                <a:cs typeface="DM Sans"/>
                <a:sym typeface="DM Sans"/>
              </a:rPr>
              <a:t>Tutores y tutoras:</a:t>
            </a:r>
            <a:endParaRPr sz="1350">
              <a:solidFill>
                <a:schemeClr val="lt1"/>
              </a:solidFill>
              <a:latin typeface="DM Sans"/>
              <a:ea typeface="DM Sans"/>
              <a:cs typeface="DM Sans"/>
              <a:sym typeface="DM Sans"/>
            </a:endParaRPr>
          </a:p>
        </p:txBody>
      </p:sp>
      <p:sp>
        <p:nvSpPr>
          <p:cNvPr id="110" name="Google Shape;110;p30"/>
          <p:cNvSpPr txBox="1"/>
          <p:nvPr/>
        </p:nvSpPr>
        <p:spPr>
          <a:xfrm>
            <a:off x="3742925" y="468275"/>
            <a:ext cx="49257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rgbClr val="B7B7B7"/>
                </a:solidFill>
                <a:latin typeface="DM Sans"/>
                <a:ea typeface="DM Sans"/>
                <a:cs typeface="DM Sans"/>
                <a:sym typeface="DM Sans"/>
              </a:rPr>
              <a:t>COMISIÓN N°####</a:t>
            </a:r>
            <a:endParaRPr sz="1350">
              <a:solidFill>
                <a:srgbClr val="B7B7B7"/>
              </a:solidFill>
              <a:latin typeface="DM Sans"/>
              <a:ea typeface="DM Sans"/>
              <a:cs typeface="DM Sans"/>
              <a:sym typeface="DM Sans"/>
            </a:endParaRPr>
          </a:p>
        </p:txBody>
      </p:sp>
      <p:pic>
        <p:nvPicPr>
          <p:cNvPr id="111" name="Google Shape;111;p30"/>
          <p:cNvPicPr preferRelativeResize="0"/>
          <p:nvPr/>
        </p:nvPicPr>
        <p:blipFill rotWithShape="1">
          <a:blip r:embed="rId3">
            <a:alphaModFix/>
          </a:blip>
          <a:srcRect b="0" l="35558" r="0" t="0"/>
          <a:stretch/>
        </p:blipFill>
        <p:spPr>
          <a:xfrm>
            <a:off x="0" y="0"/>
            <a:ext cx="3314525" cy="514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7"/>
          <p:cNvSpPr txBox="1"/>
          <p:nvPr/>
        </p:nvSpPr>
        <p:spPr>
          <a:xfrm>
            <a:off x="1461300" y="1953000"/>
            <a:ext cx="6221400" cy="12375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800"/>
              <a:buFont typeface="Arial"/>
              <a:buNone/>
            </a:pPr>
            <a:r>
              <a:rPr b="1" i="0" lang="es" sz="3800" u="none" cap="none" strike="noStrike">
                <a:solidFill>
                  <a:schemeClr val="dk1"/>
                </a:solidFill>
                <a:latin typeface="DM Sans"/>
                <a:ea typeface="DM Sans"/>
                <a:cs typeface="DM Sans"/>
                <a:sym typeface="DM Sans"/>
              </a:rPr>
              <a:t>Interacciones</a:t>
            </a:r>
            <a:endParaRPr b="1" i="0" sz="3800" u="none" cap="none" strike="noStrike">
              <a:solidFill>
                <a:schemeClr val="dk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3800"/>
              <a:buFont typeface="Arial"/>
              <a:buNone/>
            </a:pPr>
            <a:r>
              <a:rPr b="1" i="0" lang="es" sz="3800" u="none" cap="none" strike="noStrike">
                <a:solidFill>
                  <a:schemeClr val="dk1"/>
                </a:solidFill>
                <a:latin typeface="DM Sans"/>
                <a:ea typeface="DM Sans"/>
                <a:cs typeface="DM Sans"/>
                <a:sym typeface="DM Sans"/>
              </a:rPr>
              <a:t>en clase</a:t>
            </a:r>
            <a:endParaRPr b="1" i="0" sz="3800" u="none" cap="none" strike="noStrike">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8"/>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58"/>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MAPA DE CONCEPTOS</a:t>
            </a:r>
            <a:endParaRPr b="0" i="0" sz="1400" u="none" cap="none" strike="noStrike">
              <a:solidFill>
                <a:srgbClr val="000000"/>
              </a:solidFill>
              <a:latin typeface="DM Sans"/>
              <a:ea typeface="DM Sans"/>
              <a:cs typeface="DM Sans"/>
              <a:sym typeface="DM Sans"/>
            </a:endParaRPr>
          </a:p>
        </p:txBody>
      </p:sp>
      <p:pic>
        <p:nvPicPr>
          <p:cNvPr id="375" name="Google Shape;375;p58" title="ícono de mapa de contenidos"/>
          <p:cNvPicPr preferRelativeResize="0"/>
          <p:nvPr/>
        </p:nvPicPr>
        <p:blipFill rotWithShape="1">
          <a:blip r:embed="rId3">
            <a:alphaModFix/>
          </a:blip>
          <a:srcRect b="0" l="0" r="0" t="0"/>
          <a:stretch/>
        </p:blipFill>
        <p:spPr>
          <a:xfrm>
            <a:off x="586275" y="533519"/>
            <a:ext cx="300599" cy="300618"/>
          </a:xfrm>
          <a:prstGeom prst="rect">
            <a:avLst/>
          </a:prstGeom>
          <a:noFill/>
          <a:ln>
            <a:noFill/>
          </a:ln>
        </p:spPr>
      </p:pic>
      <p:sp>
        <p:nvSpPr>
          <p:cNvPr id="376" name="Google Shape;376;p58"/>
          <p:cNvSpPr/>
          <p:nvPr/>
        </p:nvSpPr>
        <p:spPr>
          <a:xfrm>
            <a:off x="1191875" y="2734563"/>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i="0" lang="es" sz="1300" u="none" cap="none" strike="noStrike">
                <a:solidFill>
                  <a:srgbClr val="FFFFFF"/>
                </a:solidFill>
                <a:latin typeface="DM Sans"/>
                <a:ea typeface="DM Sans"/>
                <a:cs typeface="DM Sans"/>
                <a:sym typeface="DM Sans"/>
              </a:rPr>
              <a:t>Herramientas a utilizar en el curso</a:t>
            </a:r>
            <a:endParaRPr i="0" sz="1300" u="none" cap="none" strike="noStrike">
              <a:solidFill>
                <a:srgbClr val="FFFFFF"/>
              </a:solidFill>
              <a:latin typeface="DM Sans"/>
              <a:ea typeface="DM Sans"/>
              <a:cs typeface="DM Sans"/>
              <a:sym typeface="DM Sans"/>
            </a:endParaRPr>
          </a:p>
        </p:txBody>
      </p:sp>
      <p:sp>
        <p:nvSpPr>
          <p:cNvPr id="377" name="Google Shape;377;p58"/>
          <p:cNvSpPr/>
          <p:nvPr/>
        </p:nvSpPr>
        <p:spPr>
          <a:xfrm>
            <a:off x="5056275" y="1191238"/>
            <a:ext cx="2873700" cy="549600"/>
          </a:xfrm>
          <a:prstGeom prst="rect">
            <a:avLst/>
          </a:prstGeom>
          <a:solidFill>
            <a:srgbClr val="9E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i="0" lang="es" sz="1300" u="none" cap="none" strike="noStrike">
                <a:solidFill>
                  <a:srgbClr val="222222"/>
                </a:solidFill>
                <a:latin typeface="DM Sans"/>
                <a:ea typeface="DM Sans"/>
                <a:cs typeface="DM Sans"/>
                <a:sym typeface="DM Sans"/>
              </a:rPr>
              <a:t>Herramientas básicas para el diseño y desarrollo web</a:t>
            </a:r>
            <a:endParaRPr i="0" sz="1300" u="none" cap="none" strike="noStrike">
              <a:solidFill>
                <a:srgbClr val="222222"/>
              </a:solidFill>
              <a:latin typeface="DM Sans"/>
              <a:ea typeface="DM Sans"/>
              <a:cs typeface="DM Sans"/>
              <a:sym typeface="DM Sans"/>
            </a:endParaRPr>
          </a:p>
        </p:txBody>
      </p:sp>
      <p:sp>
        <p:nvSpPr>
          <p:cNvPr id="378" name="Google Shape;378;p58"/>
          <p:cNvSpPr/>
          <p:nvPr/>
        </p:nvSpPr>
        <p:spPr>
          <a:xfrm>
            <a:off x="1191875" y="139726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i="0" lang="es" sz="1300" u="none" cap="none" strike="noStrike">
                <a:solidFill>
                  <a:srgbClr val="FFFFFF"/>
                </a:solidFill>
                <a:latin typeface="DM Sans"/>
                <a:ea typeface="DM Sans"/>
                <a:cs typeface="DM Sans"/>
                <a:sym typeface="DM Sans"/>
              </a:rPr>
              <a:t>Conceptos básicos</a:t>
            </a:r>
            <a:endParaRPr i="0" sz="1300" u="none" cap="none" strike="noStrike">
              <a:solidFill>
                <a:srgbClr val="FFFFFF"/>
              </a:solidFill>
              <a:latin typeface="DM Sans"/>
              <a:ea typeface="DM Sans"/>
              <a:cs typeface="DM Sans"/>
              <a:sym typeface="DM Sans"/>
            </a:endParaRPr>
          </a:p>
        </p:txBody>
      </p:sp>
      <p:cxnSp>
        <p:nvCxnSpPr>
          <p:cNvPr id="379" name="Google Shape;379;p58"/>
          <p:cNvCxnSpPr>
            <a:stCxn id="376" idx="0"/>
            <a:endCxn id="378" idx="2"/>
          </p:cNvCxnSpPr>
          <p:nvPr/>
        </p:nvCxnSpPr>
        <p:spPr>
          <a:xfrm rot="10800000">
            <a:off x="1918325" y="1999563"/>
            <a:ext cx="0" cy="735000"/>
          </a:xfrm>
          <a:prstGeom prst="straightConnector1">
            <a:avLst/>
          </a:prstGeom>
          <a:noFill/>
          <a:ln cap="flat" cmpd="sng" w="9525">
            <a:solidFill>
              <a:srgbClr val="CCCCCC"/>
            </a:solidFill>
            <a:prstDash val="solid"/>
            <a:round/>
            <a:headEnd len="med" w="med" type="oval"/>
            <a:tailEnd len="med" w="med" type="oval"/>
          </a:ln>
        </p:spPr>
      </p:cxnSp>
      <p:sp>
        <p:nvSpPr>
          <p:cNvPr id="380" name="Google Shape;380;p58"/>
          <p:cNvSpPr/>
          <p:nvPr/>
        </p:nvSpPr>
        <p:spPr>
          <a:xfrm>
            <a:off x="5056282" y="739750"/>
            <a:ext cx="2873700" cy="433200"/>
          </a:xfrm>
          <a:prstGeom prst="rect">
            <a:avLst/>
          </a:prstGeom>
          <a:solidFill>
            <a:srgbClr val="9E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i="0" lang="es" sz="1300" u="none" cap="none" strike="noStrike">
                <a:solidFill>
                  <a:srgbClr val="222222"/>
                </a:solidFill>
                <a:latin typeface="DM Sans"/>
                <a:ea typeface="DM Sans"/>
                <a:cs typeface="DM Sans"/>
                <a:sym typeface="DM Sans"/>
              </a:rPr>
              <a:t>Desarrollo web</a:t>
            </a:r>
            <a:endParaRPr i="0" sz="1300" u="none" cap="none" strike="noStrike">
              <a:solidFill>
                <a:srgbClr val="222222"/>
              </a:solidFill>
              <a:latin typeface="DM Sans"/>
              <a:ea typeface="DM Sans"/>
              <a:cs typeface="DM Sans"/>
              <a:sym typeface="DM Sans"/>
            </a:endParaRPr>
          </a:p>
        </p:txBody>
      </p:sp>
      <p:sp>
        <p:nvSpPr>
          <p:cNvPr id="381" name="Google Shape;381;p58"/>
          <p:cNvSpPr/>
          <p:nvPr/>
        </p:nvSpPr>
        <p:spPr>
          <a:xfrm>
            <a:off x="5056282" y="1809116"/>
            <a:ext cx="2873700" cy="433200"/>
          </a:xfrm>
          <a:prstGeom prst="rect">
            <a:avLst/>
          </a:prstGeom>
          <a:solidFill>
            <a:srgbClr val="9E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i="0" lang="es" sz="1300" u="none" cap="none" strike="noStrike">
                <a:solidFill>
                  <a:srgbClr val="222222"/>
                </a:solidFill>
                <a:latin typeface="DM Sans"/>
                <a:ea typeface="DM Sans"/>
                <a:cs typeface="DM Sans"/>
                <a:sym typeface="DM Sans"/>
              </a:rPr>
              <a:t>Internet</a:t>
            </a:r>
            <a:endParaRPr i="0" sz="1300" u="none" cap="none" strike="noStrike">
              <a:solidFill>
                <a:srgbClr val="222222"/>
              </a:solidFill>
              <a:latin typeface="DM Sans"/>
              <a:ea typeface="DM Sans"/>
              <a:cs typeface="DM Sans"/>
              <a:sym typeface="DM Sans"/>
            </a:endParaRPr>
          </a:p>
        </p:txBody>
      </p:sp>
      <p:cxnSp>
        <p:nvCxnSpPr>
          <p:cNvPr id="382" name="Google Shape;382;p58"/>
          <p:cNvCxnSpPr>
            <a:stCxn id="378" idx="3"/>
            <a:endCxn id="380" idx="1"/>
          </p:cNvCxnSpPr>
          <p:nvPr/>
        </p:nvCxnSpPr>
        <p:spPr>
          <a:xfrm flipH="1" rot="10800000">
            <a:off x="2644775" y="956265"/>
            <a:ext cx="2411400" cy="742200"/>
          </a:xfrm>
          <a:prstGeom prst="bentConnector3">
            <a:avLst>
              <a:gd fmla="val 50002" name="adj1"/>
            </a:avLst>
          </a:prstGeom>
          <a:noFill/>
          <a:ln cap="flat" cmpd="sng" w="9525">
            <a:solidFill>
              <a:srgbClr val="CCCCCC"/>
            </a:solidFill>
            <a:prstDash val="solid"/>
            <a:round/>
            <a:headEnd len="sm" w="sm" type="none"/>
            <a:tailEnd len="med" w="med" type="oval"/>
          </a:ln>
        </p:spPr>
      </p:cxnSp>
      <p:cxnSp>
        <p:nvCxnSpPr>
          <p:cNvPr id="383" name="Google Shape;383;p58"/>
          <p:cNvCxnSpPr>
            <a:stCxn id="378" idx="3"/>
            <a:endCxn id="377" idx="1"/>
          </p:cNvCxnSpPr>
          <p:nvPr/>
        </p:nvCxnSpPr>
        <p:spPr>
          <a:xfrm flipH="1" rot="10800000">
            <a:off x="2644775" y="1465965"/>
            <a:ext cx="2411400" cy="232500"/>
          </a:xfrm>
          <a:prstGeom prst="bentConnector3">
            <a:avLst>
              <a:gd fmla="val 50002" name="adj1"/>
            </a:avLst>
          </a:prstGeom>
          <a:noFill/>
          <a:ln cap="flat" cmpd="sng" w="9525">
            <a:solidFill>
              <a:srgbClr val="CCCCCC"/>
            </a:solidFill>
            <a:prstDash val="solid"/>
            <a:round/>
            <a:headEnd len="sm" w="sm" type="none"/>
            <a:tailEnd len="med" w="med" type="oval"/>
          </a:ln>
        </p:spPr>
      </p:cxnSp>
      <p:cxnSp>
        <p:nvCxnSpPr>
          <p:cNvPr id="384" name="Google Shape;384;p58"/>
          <p:cNvCxnSpPr>
            <a:stCxn id="378" idx="3"/>
            <a:endCxn id="381" idx="1"/>
          </p:cNvCxnSpPr>
          <p:nvPr/>
        </p:nvCxnSpPr>
        <p:spPr>
          <a:xfrm>
            <a:off x="2644775" y="1698465"/>
            <a:ext cx="2411400" cy="327300"/>
          </a:xfrm>
          <a:prstGeom prst="bentConnector3">
            <a:avLst>
              <a:gd fmla="val 50002" name="adj1"/>
            </a:avLst>
          </a:prstGeom>
          <a:noFill/>
          <a:ln cap="flat" cmpd="sng" w="9525">
            <a:solidFill>
              <a:srgbClr val="CCCCCC"/>
            </a:solidFill>
            <a:prstDash val="solid"/>
            <a:round/>
            <a:headEnd len="sm" w="sm" type="none"/>
            <a:tailEnd len="med" w="med" type="oval"/>
          </a:ln>
        </p:spPr>
      </p:cxnSp>
      <p:cxnSp>
        <p:nvCxnSpPr>
          <p:cNvPr id="385" name="Google Shape;385;p58"/>
          <p:cNvCxnSpPr>
            <a:stCxn id="376" idx="3"/>
          </p:cNvCxnSpPr>
          <p:nvPr/>
        </p:nvCxnSpPr>
        <p:spPr>
          <a:xfrm>
            <a:off x="2644775" y="3035763"/>
            <a:ext cx="958200" cy="0"/>
          </a:xfrm>
          <a:prstGeom prst="straightConnector1">
            <a:avLst/>
          </a:prstGeom>
          <a:noFill/>
          <a:ln cap="flat" cmpd="sng" w="9525">
            <a:solidFill>
              <a:srgbClr val="CCCCCC"/>
            </a:solidFill>
            <a:prstDash val="solid"/>
            <a:round/>
            <a:headEnd len="med" w="med" type="oval"/>
            <a:tailEnd len="med" w="med" type="oval"/>
          </a:ln>
        </p:spPr>
      </p:cxnSp>
      <p:sp>
        <p:nvSpPr>
          <p:cNvPr id="386" name="Google Shape;386;p58"/>
          <p:cNvSpPr/>
          <p:nvPr/>
        </p:nvSpPr>
        <p:spPr>
          <a:xfrm>
            <a:off x="3602975" y="2734575"/>
            <a:ext cx="2529900" cy="431100"/>
          </a:xfrm>
          <a:prstGeom prst="rect">
            <a:avLst/>
          </a:prstGeom>
          <a:solidFill>
            <a:srgbClr val="9E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i="0" lang="es" sz="1300" u="none" cap="none" strike="noStrike">
                <a:solidFill>
                  <a:srgbClr val="222222"/>
                </a:solidFill>
                <a:latin typeface="DM Sans"/>
                <a:ea typeface="DM Sans"/>
                <a:cs typeface="DM Sans"/>
                <a:sym typeface="DM Sans"/>
              </a:rPr>
              <a:t>Instalación y práctica </a:t>
            </a:r>
            <a:endParaRPr i="0" sz="1300" u="none" cap="none" strike="noStrike">
              <a:solidFill>
                <a:srgbClr val="222222"/>
              </a:solidFill>
              <a:latin typeface="DM Sans"/>
              <a:ea typeface="DM Sans"/>
              <a:cs typeface="DM Sans"/>
              <a:sym typeface="DM Sans"/>
            </a:endParaRPr>
          </a:p>
        </p:txBody>
      </p:sp>
      <p:sp>
        <p:nvSpPr>
          <p:cNvPr id="387" name="Google Shape;387;p58"/>
          <p:cNvSpPr/>
          <p:nvPr/>
        </p:nvSpPr>
        <p:spPr>
          <a:xfrm>
            <a:off x="1191875" y="3664075"/>
            <a:ext cx="1346400" cy="5802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300">
                <a:solidFill>
                  <a:srgbClr val="FFFFFF"/>
                </a:solidFill>
                <a:latin typeface="DM Sans"/>
                <a:ea typeface="DM Sans"/>
                <a:cs typeface="DM Sans"/>
                <a:sym typeface="DM Sans"/>
              </a:rPr>
              <a:t>Comandos básicos de la terminal</a:t>
            </a:r>
            <a:endParaRPr sz="1300">
              <a:solidFill>
                <a:srgbClr val="FFFFFF"/>
              </a:solidFill>
              <a:latin typeface="DM Sans"/>
              <a:ea typeface="DM Sans"/>
              <a:cs typeface="DM Sans"/>
              <a:sym typeface="DM Sans"/>
            </a:endParaRPr>
          </a:p>
        </p:txBody>
      </p:sp>
      <p:sp>
        <p:nvSpPr>
          <p:cNvPr id="388" name="Google Shape;388;p58"/>
          <p:cNvSpPr/>
          <p:nvPr/>
        </p:nvSpPr>
        <p:spPr>
          <a:xfrm>
            <a:off x="4651204" y="3773833"/>
            <a:ext cx="1740000" cy="431100"/>
          </a:xfrm>
          <a:prstGeom prst="rect">
            <a:avLst/>
          </a:prstGeom>
          <a:solidFill>
            <a:srgbClr val="9E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300">
                <a:solidFill>
                  <a:srgbClr val="222222"/>
                </a:solidFill>
                <a:latin typeface="DM Sans"/>
                <a:ea typeface="DM Sans"/>
                <a:cs typeface="DM Sans"/>
                <a:sym typeface="DM Sans"/>
              </a:rPr>
              <a:t>¿Cómo abrir la terminal?</a:t>
            </a:r>
            <a:endParaRPr sz="1300">
              <a:solidFill>
                <a:srgbClr val="222222"/>
              </a:solidFill>
              <a:latin typeface="DM Sans"/>
              <a:ea typeface="DM Sans"/>
              <a:cs typeface="DM Sans"/>
              <a:sym typeface="DM Sans"/>
            </a:endParaRPr>
          </a:p>
        </p:txBody>
      </p:sp>
      <p:cxnSp>
        <p:nvCxnSpPr>
          <p:cNvPr id="389" name="Google Shape;389;p58"/>
          <p:cNvCxnSpPr>
            <a:stCxn id="387" idx="3"/>
          </p:cNvCxnSpPr>
          <p:nvPr/>
        </p:nvCxnSpPr>
        <p:spPr>
          <a:xfrm>
            <a:off x="2538275" y="3954175"/>
            <a:ext cx="2045700" cy="28800"/>
          </a:xfrm>
          <a:prstGeom prst="straightConnector1">
            <a:avLst/>
          </a:prstGeom>
          <a:noFill/>
          <a:ln cap="flat" cmpd="sng" w="9525">
            <a:solidFill>
              <a:srgbClr val="CCCCCC"/>
            </a:solidFill>
            <a:prstDash val="solid"/>
            <a:round/>
            <a:headEnd len="sm" w="sm" type="none"/>
            <a:tailEnd len="med" w="med" type="oval"/>
          </a:ln>
        </p:spPr>
      </p:cxnSp>
      <p:cxnSp>
        <p:nvCxnSpPr>
          <p:cNvPr id="390" name="Google Shape;390;p58"/>
          <p:cNvCxnSpPr>
            <a:stCxn id="387" idx="0"/>
            <a:endCxn id="376" idx="2"/>
          </p:cNvCxnSpPr>
          <p:nvPr/>
        </p:nvCxnSpPr>
        <p:spPr>
          <a:xfrm flipH="1" rot="10800000">
            <a:off x="1865075" y="3337075"/>
            <a:ext cx="53100" cy="327000"/>
          </a:xfrm>
          <a:prstGeom prst="straightConnector1">
            <a:avLst/>
          </a:prstGeom>
          <a:noFill/>
          <a:ln cap="flat" cmpd="sng" w="9525">
            <a:solidFill>
              <a:srgbClr val="CCCCCC"/>
            </a:solidFill>
            <a:prstDash val="solid"/>
            <a:round/>
            <a:headEnd len="med" w="med" type="oval"/>
            <a:tailEnd len="med" w="med" type="oval"/>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59"/>
          <p:cNvPicPr preferRelativeResize="0"/>
          <p:nvPr/>
        </p:nvPicPr>
        <p:blipFill rotWithShape="1">
          <a:blip r:embed="rId3">
            <a:alphaModFix/>
          </a:blip>
          <a:srcRect b="0" l="0" r="0" t="0"/>
          <a:stretch/>
        </p:blipFill>
        <p:spPr>
          <a:xfrm>
            <a:off x="2797412" y="1250837"/>
            <a:ext cx="2042550" cy="3122575"/>
          </a:xfrm>
          <a:prstGeom prst="rect">
            <a:avLst/>
          </a:prstGeom>
          <a:noFill/>
          <a:ln>
            <a:noFill/>
          </a:ln>
        </p:spPr>
      </p:pic>
      <p:pic>
        <p:nvPicPr>
          <p:cNvPr id="396" name="Google Shape;396;p59"/>
          <p:cNvPicPr preferRelativeResize="0"/>
          <p:nvPr/>
        </p:nvPicPr>
        <p:blipFill rotWithShape="1">
          <a:blip r:embed="rId4">
            <a:alphaModFix/>
          </a:blip>
          <a:srcRect b="0" l="0" r="0" t="0"/>
          <a:stretch/>
        </p:blipFill>
        <p:spPr>
          <a:xfrm>
            <a:off x="2839338" y="1313975"/>
            <a:ext cx="1958700" cy="2989595"/>
          </a:xfrm>
          <a:prstGeom prst="rect">
            <a:avLst/>
          </a:prstGeom>
          <a:noFill/>
          <a:ln>
            <a:noFill/>
          </a:ln>
        </p:spPr>
      </p:pic>
      <p:pic>
        <p:nvPicPr>
          <p:cNvPr id="397" name="Google Shape;397;p59"/>
          <p:cNvPicPr preferRelativeResize="0"/>
          <p:nvPr/>
        </p:nvPicPr>
        <p:blipFill rotWithShape="1">
          <a:blip r:embed="rId4">
            <a:alphaModFix/>
          </a:blip>
          <a:srcRect b="0" l="0" r="0" t="0"/>
          <a:stretch/>
        </p:blipFill>
        <p:spPr>
          <a:xfrm>
            <a:off x="5111225" y="1317325"/>
            <a:ext cx="1958700" cy="2989595"/>
          </a:xfrm>
          <a:prstGeom prst="rect">
            <a:avLst/>
          </a:prstGeom>
          <a:noFill/>
          <a:ln>
            <a:noFill/>
          </a:ln>
        </p:spPr>
      </p:pic>
      <p:sp>
        <p:nvSpPr>
          <p:cNvPr id="398" name="Google Shape;398;p59"/>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Temario</a:t>
            </a:r>
            <a:endParaRPr b="1" i="0" sz="3000" u="none" cap="none" strike="noStrike">
              <a:solidFill>
                <a:srgbClr val="EAFF6A"/>
              </a:solidFill>
              <a:latin typeface="DM Sans"/>
              <a:ea typeface="DM Sans"/>
              <a:cs typeface="DM Sans"/>
              <a:sym typeface="DM Sans"/>
            </a:endParaRPr>
          </a:p>
        </p:txBody>
      </p:sp>
      <p:sp>
        <p:nvSpPr>
          <p:cNvPr id="399" name="Google Shape;399;p59"/>
          <p:cNvSpPr txBox="1"/>
          <p:nvPr/>
        </p:nvSpPr>
        <p:spPr>
          <a:xfrm>
            <a:off x="2839125" y="1487775"/>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i="0" lang="es" sz="1200" u="none" cap="none" strike="noStrike">
                <a:solidFill>
                  <a:schemeClr val="lt1"/>
                </a:solidFill>
                <a:latin typeface="DM Sans"/>
                <a:ea typeface="DM Sans"/>
                <a:cs typeface="DM Sans"/>
                <a:sym typeface="DM Sans"/>
              </a:rPr>
              <a:t>0</a:t>
            </a:r>
            <a:r>
              <a:rPr b="1" lang="es" sz="1200">
                <a:solidFill>
                  <a:schemeClr val="lt1"/>
                </a:solidFill>
                <a:latin typeface="DM Sans"/>
                <a:ea typeface="DM Sans"/>
                <a:cs typeface="DM Sans"/>
                <a:sym typeface="DM Sans"/>
              </a:rPr>
              <a:t>1 - Parte I</a:t>
            </a:r>
            <a:endParaRPr b="1" i="0" sz="1600" u="none" cap="none" strike="noStrike">
              <a:solidFill>
                <a:schemeClr val="lt1"/>
              </a:solidFill>
              <a:latin typeface="DM Sans"/>
              <a:ea typeface="DM Sans"/>
              <a:cs typeface="DM Sans"/>
              <a:sym typeface="DM Sans"/>
            </a:endParaRPr>
          </a:p>
        </p:txBody>
      </p:sp>
      <p:cxnSp>
        <p:nvCxnSpPr>
          <p:cNvPr id="400" name="Google Shape;400;p59"/>
          <p:cNvCxnSpPr/>
          <p:nvPr/>
        </p:nvCxnSpPr>
        <p:spPr>
          <a:xfrm>
            <a:off x="2913850"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401" name="Google Shape;401;p59"/>
          <p:cNvSpPr txBox="1"/>
          <p:nvPr/>
        </p:nvSpPr>
        <p:spPr>
          <a:xfrm>
            <a:off x="2838700" y="1969975"/>
            <a:ext cx="1928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EAFF6A"/>
                </a:solidFill>
                <a:latin typeface="DM Sans"/>
                <a:ea typeface="DM Sans"/>
                <a:cs typeface="DM Sans"/>
                <a:sym typeface="DM Sans"/>
              </a:rPr>
              <a:t>Introducción al Desarrollo Web</a:t>
            </a:r>
            <a:endParaRPr b="1" i="0" sz="1500" u="none" cap="none" strike="noStrike">
              <a:solidFill>
                <a:srgbClr val="EAFF6A"/>
              </a:solidFill>
              <a:latin typeface="DM Sans"/>
              <a:ea typeface="DM Sans"/>
              <a:cs typeface="DM Sans"/>
              <a:sym typeface="DM Sans"/>
            </a:endParaRPr>
          </a:p>
        </p:txBody>
      </p:sp>
      <p:sp>
        <p:nvSpPr>
          <p:cNvPr id="402" name="Google Shape;402;p59"/>
          <p:cNvSpPr txBox="1"/>
          <p:nvPr/>
        </p:nvSpPr>
        <p:spPr>
          <a:xfrm>
            <a:off x="5111650"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0" i="0" lang="es" sz="1200" u="none" cap="none" strike="noStrike">
                <a:solidFill>
                  <a:srgbClr val="999999"/>
                </a:solidFill>
                <a:latin typeface="DM Sans"/>
                <a:ea typeface="DM Sans"/>
                <a:cs typeface="DM Sans"/>
                <a:sym typeface="DM Sans"/>
              </a:rPr>
              <a:t>0</a:t>
            </a:r>
            <a:r>
              <a:rPr lang="es" sz="1200">
                <a:solidFill>
                  <a:srgbClr val="999999"/>
                </a:solidFill>
                <a:latin typeface="DM Sans"/>
                <a:ea typeface="DM Sans"/>
                <a:cs typeface="DM Sans"/>
                <a:sym typeface="DM Sans"/>
              </a:rPr>
              <a:t>1 - Parte II</a:t>
            </a:r>
            <a:endParaRPr b="1" i="0" sz="1600" u="none" cap="none" strike="noStrike">
              <a:solidFill>
                <a:srgbClr val="999999"/>
              </a:solidFill>
              <a:latin typeface="DM Sans"/>
              <a:ea typeface="DM Sans"/>
              <a:cs typeface="DM Sans"/>
              <a:sym typeface="DM Sans"/>
            </a:endParaRPr>
          </a:p>
        </p:txBody>
      </p:sp>
      <p:cxnSp>
        <p:nvCxnSpPr>
          <p:cNvPr id="403" name="Google Shape;403;p59"/>
          <p:cNvCxnSpPr/>
          <p:nvPr/>
        </p:nvCxnSpPr>
        <p:spPr>
          <a:xfrm>
            <a:off x="5186375"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404" name="Google Shape;404;p59"/>
          <p:cNvSpPr txBox="1"/>
          <p:nvPr/>
        </p:nvSpPr>
        <p:spPr>
          <a:xfrm>
            <a:off x="5111225" y="1969975"/>
            <a:ext cx="1928700" cy="54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200"/>
              <a:buFont typeface="Arial"/>
              <a:buNone/>
            </a:pPr>
            <a:r>
              <a:rPr b="1" lang="es" sz="1100">
                <a:solidFill>
                  <a:schemeClr val="lt1"/>
                </a:solidFill>
                <a:latin typeface="DM Sans"/>
                <a:ea typeface="DM Sans"/>
                <a:cs typeface="DM Sans"/>
                <a:sym typeface="DM Sans"/>
              </a:rPr>
              <a:t>Prototipado y conceptos básicos de HTML</a:t>
            </a:r>
            <a:endParaRPr b="1" i="0" sz="1100" u="none" cap="none" strike="noStrike">
              <a:solidFill>
                <a:schemeClr val="lt1"/>
              </a:solidFill>
              <a:latin typeface="DM Sans"/>
              <a:ea typeface="DM Sans"/>
              <a:cs typeface="DM Sans"/>
              <a:sym typeface="DM Sans"/>
            </a:endParaRPr>
          </a:p>
        </p:txBody>
      </p:sp>
      <p:cxnSp>
        <p:nvCxnSpPr>
          <p:cNvPr id="405" name="Google Shape;405;p59"/>
          <p:cNvCxnSpPr/>
          <p:nvPr/>
        </p:nvCxnSpPr>
        <p:spPr>
          <a:xfrm>
            <a:off x="2929275" y="1857075"/>
            <a:ext cx="1778400" cy="0"/>
          </a:xfrm>
          <a:prstGeom prst="straightConnector1">
            <a:avLst/>
          </a:prstGeom>
          <a:noFill/>
          <a:ln cap="flat" cmpd="sng" w="9525">
            <a:solidFill>
              <a:srgbClr val="434343"/>
            </a:solidFill>
            <a:prstDash val="solid"/>
            <a:round/>
            <a:headEnd len="sm" w="sm" type="none"/>
            <a:tailEnd len="sm" w="sm" type="none"/>
          </a:ln>
        </p:spPr>
      </p:cxnSp>
      <p:cxnSp>
        <p:nvCxnSpPr>
          <p:cNvPr id="406" name="Google Shape;406;p59"/>
          <p:cNvCxnSpPr/>
          <p:nvPr/>
        </p:nvCxnSpPr>
        <p:spPr>
          <a:xfrm>
            <a:off x="5201800" y="1857075"/>
            <a:ext cx="1778400" cy="0"/>
          </a:xfrm>
          <a:prstGeom prst="straightConnector1">
            <a:avLst/>
          </a:prstGeom>
          <a:noFill/>
          <a:ln cap="flat" cmpd="sng" w="9525">
            <a:solidFill>
              <a:srgbClr val="434343"/>
            </a:solidFill>
            <a:prstDash val="solid"/>
            <a:round/>
            <a:headEnd len="sm" w="sm" type="none"/>
            <a:tailEnd len="sm" w="sm" type="none"/>
          </a:ln>
        </p:spPr>
      </p:cxnSp>
      <p:sp>
        <p:nvSpPr>
          <p:cNvPr id="407" name="Google Shape;407;p59"/>
          <p:cNvSpPr txBox="1"/>
          <p:nvPr/>
        </p:nvSpPr>
        <p:spPr>
          <a:xfrm>
            <a:off x="5201800" y="2972375"/>
            <a:ext cx="1868100" cy="11802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Prototipado desde el papel</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HTML</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Etiquetas</a:t>
            </a:r>
            <a:endParaRPr sz="1200">
              <a:solidFill>
                <a:schemeClr val="lt1"/>
              </a:solidFill>
              <a:latin typeface="DM Sans"/>
              <a:ea typeface="DM Sans"/>
              <a:cs typeface="DM Sans"/>
              <a:sym typeface="DM Sans"/>
            </a:endParaRPr>
          </a:p>
        </p:txBody>
      </p:sp>
      <p:sp>
        <p:nvSpPr>
          <p:cNvPr id="408" name="Google Shape;408;p59"/>
          <p:cNvSpPr txBox="1"/>
          <p:nvPr/>
        </p:nvSpPr>
        <p:spPr>
          <a:xfrm>
            <a:off x="2876275" y="2787725"/>
            <a:ext cx="1958700" cy="15495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action="ppaction://hlinksldjump" r:id="rId5"/>
              </a:rPr>
              <a:t>Conceptos básicos</a:t>
            </a:r>
            <a:endParaRPr b="0" i="0" sz="1200" u="none" cap="none" strike="noStrike">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action="ppaction://hlinksldjump" r:id="rId6"/>
              </a:rPr>
              <a:t>Herramientas a utilizar en el curso</a:t>
            </a:r>
            <a:endParaRPr b="0" i="0" sz="1200" u="none" cap="none" strike="noStrike">
              <a:solidFill>
                <a:schemeClr val="lt1"/>
              </a:solidFill>
              <a:latin typeface="DM Sans"/>
              <a:ea typeface="DM Sans"/>
              <a:cs typeface="DM Sans"/>
              <a:sym typeface="DM Sans"/>
            </a:endParaRPr>
          </a:p>
          <a:p>
            <a:pPr indent="-304800" lvl="0" marL="457200" marR="0" rtl="0" algn="l">
              <a:lnSpc>
                <a:spcPct val="100000"/>
              </a:lnSpc>
              <a:spcBef>
                <a:spcPts val="1000"/>
              </a:spcBef>
              <a:spcAft>
                <a:spcPts val="1000"/>
              </a:spcAft>
              <a:buClr>
                <a:schemeClr val="accent6"/>
              </a:buClr>
              <a:buSzPts val="1200"/>
              <a:buFont typeface="DM Sans"/>
              <a:buChar char="✓"/>
            </a:pPr>
            <a:r>
              <a:rPr lang="es" sz="1200" u="sng">
                <a:solidFill>
                  <a:schemeClr val="hlink"/>
                </a:solidFill>
                <a:latin typeface="DM Sans"/>
                <a:ea typeface="DM Sans"/>
                <a:cs typeface="DM Sans"/>
                <a:sym typeface="DM Sans"/>
                <a:hlinkClick action="ppaction://hlinksldjump" r:id="rId7"/>
              </a:rPr>
              <a:t>Instalación y práctica</a:t>
            </a:r>
            <a:endParaRPr b="0" i="0" sz="1200" u="none" cap="none" strike="noStrike">
              <a:solidFill>
                <a:schemeClr val="lt1"/>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0"/>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Conceptos</a:t>
            </a:r>
            <a:r>
              <a:rPr b="1" lang="es" sz="4000">
                <a:solidFill>
                  <a:schemeClr val="lt1"/>
                </a:solidFill>
                <a:latin typeface="DM Sans"/>
                <a:ea typeface="DM Sans"/>
                <a:cs typeface="DM Sans"/>
                <a:sym typeface="DM Sans"/>
              </a:rPr>
              <a:t> básicos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1"/>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¿Qué es el Desarrollo Web?</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2"/>
          <p:cNvSpPr txBox="1"/>
          <p:nvPr/>
        </p:nvSpPr>
        <p:spPr>
          <a:xfrm>
            <a:off x="473350" y="1824750"/>
            <a:ext cx="7169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500">
                <a:solidFill>
                  <a:schemeClr val="lt1"/>
                </a:solidFill>
                <a:latin typeface="DM Sans"/>
                <a:ea typeface="DM Sans"/>
                <a:cs typeface="DM Sans"/>
                <a:sym typeface="DM Sans"/>
              </a:rPr>
              <a:t>La planificación y el diseño de páginas de internet, con la interacción de medios como textos, imágenes, vídeos, sonido y enlaces a otras páginas web”</a:t>
            </a:r>
            <a:endParaRPr i="0" sz="2500" u="none" cap="none" strike="noStrike">
              <a:solidFill>
                <a:schemeClr val="lt1"/>
              </a:solidFill>
              <a:latin typeface="DM Sans"/>
              <a:ea typeface="DM Sans"/>
              <a:cs typeface="DM Sans"/>
              <a:sym typeface="DM Sans"/>
            </a:endParaRPr>
          </a:p>
        </p:txBody>
      </p:sp>
      <p:sp>
        <p:nvSpPr>
          <p:cNvPr id="424" name="Google Shape;424;p62"/>
          <p:cNvSpPr txBox="1"/>
          <p:nvPr/>
        </p:nvSpPr>
        <p:spPr>
          <a:xfrm>
            <a:off x="3680550" y="3613863"/>
            <a:ext cx="4987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00">
              <a:solidFill>
                <a:schemeClr val="lt1"/>
              </a:solidFill>
              <a:latin typeface="DM Sans"/>
              <a:ea typeface="DM Sans"/>
              <a:cs typeface="DM Sans"/>
              <a:sym typeface="DM Sans"/>
            </a:endParaRPr>
          </a:p>
          <a:p>
            <a:pPr indent="-323850" lvl="0" marL="457200" rtl="0" algn="r">
              <a:spcBef>
                <a:spcPts val="0"/>
              </a:spcBef>
              <a:spcAft>
                <a:spcPts val="0"/>
              </a:spcAft>
              <a:buClr>
                <a:schemeClr val="lt2"/>
              </a:buClr>
              <a:buSzPts val="1500"/>
              <a:buFont typeface="DM Sans"/>
              <a:buChar char="-"/>
            </a:pPr>
            <a:r>
              <a:rPr lang="es" sz="1500">
                <a:solidFill>
                  <a:schemeClr val="lt1"/>
                </a:solidFill>
                <a:latin typeface="DM Sans"/>
                <a:ea typeface="DM Sans"/>
                <a:cs typeface="DM Sans"/>
                <a:sym typeface="DM Sans"/>
              </a:rPr>
              <a:t>Marie Quilly (2014)</a:t>
            </a:r>
            <a:endParaRPr sz="1500">
              <a:solidFill>
                <a:schemeClr val="lt2"/>
              </a:solidFill>
              <a:latin typeface="DM Sans"/>
              <a:ea typeface="DM Sans"/>
              <a:cs typeface="DM Sans"/>
              <a:sym typeface="DM Sans"/>
            </a:endParaRPr>
          </a:p>
        </p:txBody>
      </p:sp>
      <p:pic>
        <p:nvPicPr>
          <p:cNvPr id="425" name="Google Shape;425;p62" title="imagen decorativa de comillas para cita"/>
          <p:cNvPicPr preferRelativeResize="0"/>
          <p:nvPr/>
        </p:nvPicPr>
        <p:blipFill rotWithShape="1">
          <a:blip r:embed="rId3">
            <a:alphaModFix/>
          </a:blip>
          <a:srcRect b="0" l="0" r="0" t="0"/>
          <a:stretch/>
        </p:blipFill>
        <p:spPr>
          <a:xfrm>
            <a:off x="577350" y="826025"/>
            <a:ext cx="744150" cy="51594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grpSp>
        <p:nvGrpSpPr>
          <p:cNvPr id="430" name="Google Shape;430;p63"/>
          <p:cNvGrpSpPr/>
          <p:nvPr/>
        </p:nvGrpSpPr>
        <p:grpSpPr>
          <a:xfrm>
            <a:off x="1524188" y="1786525"/>
            <a:ext cx="197100" cy="197100"/>
            <a:chOff x="2172088" y="1852650"/>
            <a:chExt cx="197100" cy="197100"/>
          </a:xfrm>
        </p:grpSpPr>
        <p:sp>
          <p:nvSpPr>
            <p:cNvPr id="431" name="Google Shape;431;p63"/>
            <p:cNvSpPr/>
            <p:nvPr/>
          </p:nvSpPr>
          <p:spPr>
            <a:xfrm>
              <a:off x="2172088" y="1852650"/>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63"/>
            <p:cNvSpPr/>
            <p:nvPr/>
          </p:nvSpPr>
          <p:spPr>
            <a:xfrm>
              <a:off x="2227138" y="1907700"/>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33" name="Google Shape;433;p63"/>
          <p:cNvCxnSpPr>
            <a:endCxn id="434" idx="0"/>
          </p:cNvCxnSpPr>
          <p:nvPr/>
        </p:nvCxnSpPr>
        <p:spPr>
          <a:xfrm>
            <a:off x="1622738" y="1983750"/>
            <a:ext cx="0" cy="405900"/>
          </a:xfrm>
          <a:prstGeom prst="straightConnector1">
            <a:avLst/>
          </a:prstGeom>
          <a:noFill/>
          <a:ln cap="flat" cmpd="sng" w="9525">
            <a:solidFill>
              <a:srgbClr val="DEFC52"/>
            </a:solidFill>
            <a:prstDash val="solid"/>
            <a:round/>
            <a:headEnd len="sm" w="sm" type="none"/>
            <a:tailEnd len="sm" w="sm" type="none"/>
          </a:ln>
        </p:spPr>
      </p:cxnSp>
      <p:sp>
        <p:nvSpPr>
          <p:cNvPr id="435" name="Google Shape;435;p6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Principios básicos:</a:t>
            </a:r>
            <a:endParaRPr b="1" i="0" sz="4000" u="none" cap="none" strike="noStrike">
              <a:solidFill>
                <a:schemeClr val="dk1"/>
              </a:solidFill>
              <a:latin typeface="DM Sans"/>
              <a:ea typeface="DM Sans"/>
              <a:cs typeface="DM Sans"/>
              <a:sym typeface="DM Sans"/>
            </a:endParaRPr>
          </a:p>
        </p:txBody>
      </p:sp>
      <p:sp>
        <p:nvSpPr>
          <p:cNvPr id="436" name="Google Shape;436;p63"/>
          <p:cNvSpPr txBox="1"/>
          <p:nvPr/>
        </p:nvSpPr>
        <p:spPr>
          <a:xfrm>
            <a:off x="2042676" y="1665300"/>
            <a:ext cx="5692500" cy="2304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s" sz="1350">
                <a:solidFill>
                  <a:schemeClr val="dk1"/>
                </a:solidFill>
                <a:latin typeface="DM Sans"/>
                <a:ea typeface="DM Sans"/>
                <a:cs typeface="DM Sans"/>
                <a:sym typeface="DM Sans"/>
              </a:rPr>
              <a:t>👀 Navegabilidad:</a:t>
            </a:r>
            <a:r>
              <a:rPr lang="es" sz="1350">
                <a:solidFill>
                  <a:schemeClr val="dk1"/>
                </a:solidFill>
                <a:latin typeface="DM Sans"/>
                <a:ea typeface="DM Sans"/>
                <a:cs typeface="DM Sans"/>
                <a:sym typeface="DM Sans"/>
              </a:rPr>
              <a:t> ¿Dónde puede ir el usuario y de qué forma? ¿Cómo pasar de una página a otra?</a:t>
            </a:r>
            <a:endParaRPr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None/>
            </a:pPr>
            <a:r>
              <a:rPr b="1" lang="es" sz="1350">
                <a:solidFill>
                  <a:schemeClr val="dk1"/>
                </a:solidFill>
                <a:latin typeface="DM Sans"/>
                <a:ea typeface="DM Sans"/>
                <a:cs typeface="DM Sans"/>
                <a:sym typeface="DM Sans"/>
              </a:rPr>
              <a:t>🔍 Interactividad:</a:t>
            </a:r>
            <a:r>
              <a:rPr lang="es" sz="1350">
                <a:solidFill>
                  <a:schemeClr val="dk1"/>
                </a:solidFill>
                <a:latin typeface="DM Sans"/>
                <a:ea typeface="DM Sans"/>
                <a:cs typeface="DM Sans"/>
                <a:sym typeface="DM Sans"/>
              </a:rPr>
              <a:t> ¿Cómo pasar de un medio a otro, o de una aplicación a otra? ¿Cómo relacionar los diferentes medios?</a:t>
            </a:r>
            <a:endParaRPr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None/>
            </a:pPr>
            <a:r>
              <a:rPr b="1" lang="es" sz="1350">
                <a:solidFill>
                  <a:schemeClr val="dk1"/>
                </a:solidFill>
                <a:latin typeface="DM Sans"/>
                <a:ea typeface="DM Sans"/>
                <a:cs typeface="DM Sans"/>
                <a:sym typeface="DM Sans"/>
              </a:rPr>
              <a:t>💻 Arquitectura de la información:</a:t>
            </a:r>
            <a:r>
              <a:rPr lang="es" sz="1350">
                <a:solidFill>
                  <a:schemeClr val="dk1"/>
                </a:solidFill>
                <a:latin typeface="DM Sans"/>
                <a:ea typeface="DM Sans"/>
                <a:cs typeface="DM Sans"/>
                <a:sym typeface="DM Sans"/>
              </a:rPr>
              <a:t> ¿Cómo organizar esta última?</a:t>
            </a:r>
            <a:endParaRPr b="1" sz="1350">
              <a:solidFill>
                <a:schemeClr val="dk1"/>
              </a:solidFill>
              <a:latin typeface="DM Sans"/>
              <a:ea typeface="DM Sans"/>
              <a:cs typeface="DM Sans"/>
              <a:sym typeface="DM Sans"/>
            </a:endParaRPr>
          </a:p>
        </p:txBody>
      </p:sp>
      <p:grpSp>
        <p:nvGrpSpPr>
          <p:cNvPr id="437" name="Google Shape;437;p63"/>
          <p:cNvGrpSpPr/>
          <p:nvPr/>
        </p:nvGrpSpPr>
        <p:grpSpPr>
          <a:xfrm>
            <a:off x="1524188" y="2714725"/>
            <a:ext cx="197100" cy="197100"/>
            <a:chOff x="2172088" y="3058775"/>
            <a:chExt cx="197100" cy="197100"/>
          </a:xfrm>
        </p:grpSpPr>
        <p:sp>
          <p:nvSpPr>
            <p:cNvPr id="438" name="Google Shape;438;p63"/>
            <p:cNvSpPr/>
            <p:nvPr/>
          </p:nvSpPr>
          <p:spPr>
            <a:xfrm>
              <a:off x="2172088" y="3058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63"/>
            <p:cNvSpPr/>
            <p:nvPr/>
          </p:nvSpPr>
          <p:spPr>
            <a:xfrm>
              <a:off x="2227138" y="3113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40" name="Google Shape;440;p63"/>
          <p:cNvCxnSpPr>
            <a:stCxn id="431" idx="4"/>
            <a:endCxn id="438" idx="0"/>
          </p:cNvCxnSpPr>
          <p:nvPr/>
        </p:nvCxnSpPr>
        <p:spPr>
          <a:xfrm>
            <a:off x="1622738" y="1983625"/>
            <a:ext cx="0" cy="731100"/>
          </a:xfrm>
          <a:prstGeom prst="straightConnector1">
            <a:avLst/>
          </a:prstGeom>
          <a:noFill/>
          <a:ln cap="flat" cmpd="sng" w="9525">
            <a:solidFill>
              <a:srgbClr val="DEFC52"/>
            </a:solidFill>
            <a:prstDash val="solid"/>
            <a:round/>
            <a:headEnd len="sm" w="sm" type="none"/>
            <a:tailEnd len="sm" w="sm" type="none"/>
          </a:ln>
        </p:spPr>
      </p:cxnSp>
      <p:grpSp>
        <p:nvGrpSpPr>
          <p:cNvPr id="441" name="Google Shape;441;p63"/>
          <p:cNvGrpSpPr/>
          <p:nvPr/>
        </p:nvGrpSpPr>
        <p:grpSpPr>
          <a:xfrm>
            <a:off x="1524188" y="3619350"/>
            <a:ext cx="197100" cy="197100"/>
            <a:chOff x="2172088" y="3661775"/>
            <a:chExt cx="197100" cy="197100"/>
          </a:xfrm>
        </p:grpSpPr>
        <p:sp>
          <p:nvSpPr>
            <p:cNvPr id="442" name="Google Shape;442;p63"/>
            <p:cNvSpPr/>
            <p:nvPr/>
          </p:nvSpPr>
          <p:spPr>
            <a:xfrm>
              <a:off x="2172088" y="3661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63"/>
            <p:cNvSpPr/>
            <p:nvPr/>
          </p:nvSpPr>
          <p:spPr>
            <a:xfrm>
              <a:off x="2227138" y="3716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44" name="Google Shape;444;p63"/>
          <p:cNvCxnSpPr>
            <a:stCxn id="438" idx="4"/>
          </p:cNvCxnSpPr>
          <p:nvPr/>
        </p:nvCxnSpPr>
        <p:spPr>
          <a:xfrm>
            <a:off x="1622738" y="2911825"/>
            <a:ext cx="0" cy="731100"/>
          </a:xfrm>
          <a:prstGeom prst="straightConnector1">
            <a:avLst/>
          </a:prstGeom>
          <a:noFill/>
          <a:ln cap="flat" cmpd="sng" w="9525">
            <a:solidFill>
              <a:srgbClr val="DEFC52"/>
            </a:solidFill>
            <a:prstDash val="solid"/>
            <a:round/>
            <a:headEnd len="sm" w="sm" type="none"/>
            <a:tailEnd len="sm" w="sm"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4"/>
          <p:cNvSpPr txBox="1"/>
          <p:nvPr/>
        </p:nvSpPr>
        <p:spPr>
          <a:xfrm>
            <a:off x="1461300" y="1648200"/>
            <a:ext cx="62214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Herramientas básicas para el diseño y desarrollo web</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5"/>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65"/>
          <p:cNvSpPr txBox="1"/>
          <p:nvPr/>
        </p:nvSpPr>
        <p:spPr>
          <a:xfrm>
            <a:off x="3649500" y="971813"/>
            <a:ext cx="4987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Lenguajes para el Desarrollo Web</a:t>
            </a:r>
            <a:endParaRPr b="1" i="0" sz="4000" u="none" cap="none" strike="noStrike">
              <a:solidFill>
                <a:schemeClr val="dk1"/>
              </a:solidFill>
              <a:latin typeface="DM Sans"/>
              <a:ea typeface="DM Sans"/>
              <a:cs typeface="DM Sans"/>
              <a:sym typeface="DM Sans"/>
            </a:endParaRPr>
          </a:p>
        </p:txBody>
      </p:sp>
      <p:sp>
        <p:nvSpPr>
          <p:cNvPr id="456" name="Google Shape;456;p65"/>
          <p:cNvSpPr txBox="1"/>
          <p:nvPr/>
        </p:nvSpPr>
        <p:spPr>
          <a:xfrm>
            <a:off x="3649500" y="2615888"/>
            <a:ext cx="4987200" cy="1109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800"/>
              <a:buFont typeface="Arial"/>
              <a:buNone/>
            </a:pPr>
            <a:r>
              <a:rPr lang="es" sz="1350">
                <a:solidFill>
                  <a:schemeClr val="dk1"/>
                </a:solidFill>
                <a:latin typeface="DM Sans"/>
                <a:ea typeface="DM Sans"/>
                <a:cs typeface="DM Sans"/>
                <a:sym typeface="DM Sans"/>
              </a:rPr>
              <a:t>Para el diseño y desarrollo web existen diferentes lenguajes, que nos permiten llevar el diseño en papel (sketch) a una estructura que pueda interpretar un computador. En este curso se verán dos lenguajes bases: </a:t>
            </a:r>
            <a:r>
              <a:rPr lang="es" sz="1350">
                <a:solidFill>
                  <a:schemeClr val="dk1"/>
                </a:solidFill>
                <a:highlight>
                  <a:schemeClr val="accent4"/>
                </a:highlight>
                <a:latin typeface="DM Sans"/>
                <a:ea typeface="DM Sans"/>
                <a:cs typeface="DM Sans"/>
                <a:sym typeface="DM Sans"/>
              </a:rPr>
              <a:t>HTML y CSS</a:t>
            </a:r>
            <a:r>
              <a:rPr lang="es" sz="1350">
                <a:solidFill>
                  <a:schemeClr val="dk1"/>
                </a:solidFill>
                <a:latin typeface="DM Sans"/>
                <a:ea typeface="DM Sans"/>
                <a:cs typeface="DM Sans"/>
                <a:sym typeface="DM Sans"/>
              </a:rPr>
              <a:t>.</a:t>
            </a:r>
            <a:endParaRPr i="0" sz="1350" u="none" cap="none" strike="noStrike">
              <a:solidFill>
                <a:srgbClr val="000000"/>
              </a:solidFill>
              <a:latin typeface="DM Sans"/>
              <a:ea typeface="DM Sans"/>
              <a:cs typeface="DM Sans"/>
              <a:sym typeface="DM Sans"/>
            </a:endParaRPr>
          </a:p>
        </p:txBody>
      </p:sp>
      <p:pic>
        <p:nvPicPr>
          <p:cNvPr id="457" name="Google Shape;457;p65"/>
          <p:cNvPicPr preferRelativeResize="0"/>
          <p:nvPr/>
        </p:nvPicPr>
        <p:blipFill>
          <a:blip r:embed="rId3">
            <a:alphaModFix/>
          </a:blip>
          <a:stretch>
            <a:fillRect/>
          </a:stretch>
        </p:blipFill>
        <p:spPr>
          <a:xfrm>
            <a:off x="839063" y="224100"/>
            <a:ext cx="2286000" cy="2286000"/>
          </a:xfrm>
          <a:prstGeom prst="rect">
            <a:avLst/>
          </a:prstGeom>
          <a:noFill/>
          <a:ln>
            <a:noFill/>
          </a:ln>
        </p:spPr>
      </p:pic>
      <p:pic>
        <p:nvPicPr>
          <p:cNvPr id="458" name="Google Shape;458;p65"/>
          <p:cNvPicPr preferRelativeResize="0"/>
          <p:nvPr/>
        </p:nvPicPr>
        <p:blipFill>
          <a:blip r:embed="rId4">
            <a:alphaModFix/>
          </a:blip>
          <a:stretch>
            <a:fillRect/>
          </a:stretch>
        </p:blipFill>
        <p:spPr>
          <a:xfrm>
            <a:off x="871238" y="2615888"/>
            <a:ext cx="2221675" cy="22216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66"/>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66"/>
          <p:cNvSpPr txBox="1"/>
          <p:nvPr/>
        </p:nvSpPr>
        <p:spPr>
          <a:xfrm>
            <a:off x="3649500" y="971813"/>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HTML</a:t>
            </a:r>
            <a:endParaRPr b="1" i="0" sz="4000" u="none" cap="none" strike="noStrike">
              <a:solidFill>
                <a:schemeClr val="dk1"/>
              </a:solidFill>
              <a:latin typeface="DM Sans"/>
              <a:ea typeface="DM Sans"/>
              <a:cs typeface="DM Sans"/>
              <a:sym typeface="DM Sans"/>
            </a:endParaRPr>
          </a:p>
        </p:txBody>
      </p:sp>
      <p:sp>
        <p:nvSpPr>
          <p:cNvPr id="465" name="Google Shape;465;p66"/>
          <p:cNvSpPr txBox="1"/>
          <p:nvPr/>
        </p:nvSpPr>
        <p:spPr>
          <a:xfrm>
            <a:off x="3451175" y="2020888"/>
            <a:ext cx="4987200" cy="2782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800"/>
              <a:buFont typeface="Arial"/>
              <a:buNone/>
            </a:pPr>
            <a:r>
              <a:rPr lang="es" sz="1350">
                <a:solidFill>
                  <a:schemeClr val="dk1"/>
                </a:solidFill>
                <a:latin typeface="DM Sans"/>
                <a:ea typeface="DM Sans"/>
                <a:cs typeface="DM Sans"/>
                <a:sym typeface="DM Sans"/>
              </a:rPr>
              <a:t>Es un </a:t>
            </a:r>
            <a:r>
              <a:rPr b="1" lang="es" sz="1350">
                <a:solidFill>
                  <a:schemeClr val="dk1"/>
                </a:solidFill>
                <a:latin typeface="DM Sans"/>
                <a:ea typeface="DM Sans"/>
                <a:cs typeface="DM Sans"/>
                <a:sym typeface="DM Sans"/>
              </a:rPr>
              <a:t>"lenguaje" de marcado de etiquetas</a:t>
            </a:r>
            <a:r>
              <a:rPr lang="es" sz="1350">
                <a:solidFill>
                  <a:schemeClr val="dk1"/>
                </a:solidFill>
                <a:latin typeface="DM Sans"/>
                <a:ea typeface="DM Sans"/>
                <a:cs typeface="DM Sans"/>
                <a:sym typeface="DM Sans"/>
              </a:rPr>
              <a:t>, que permite </a:t>
            </a:r>
            <a:r>
              <a:rPr lang="es" sz="1350">
                <a:solidFill>
                  <a:schemeClr val="dk1"/>
                </a:solidFill>
                <a:highlight>
                  <a:schemeClr val="accent4"/>
                </a:highlight>
                <a:latin typeface="DM Sans"/>
                <a:ea typeface="DM Sans"/>
                <a:cs typeface="DM Sans"/>
                <a:sym typeface="DM Sans"/>
              </a:rPr>
              <a:t>crear documentos para web. </a:t>
            </a:r>
            <a:endParaRPr sz="1350">
              <a:solidFill>
                <a:schemeClr val="dk1"/>
              </a:solidFill>
              <a:highlight>
                <a:schemeClr val="accent4"/>
              </a:highlight>
              <a:latin typeface="DM Sans"/>
              <a:ea typeface="DM Sans"/>
              <a:cs typeface="DM Sans"/>
              <a:sym typeface="DM Sans"/>
            </a:endParaRPr>
          </a:p>
          <a:p>
            <a:pPr indent="0" lvl="0" marL="0" rtl="0" algn="just">
              <a:lnSpc>
                <a:spcPct val="115000"/>
              </a:lnSpc>
              <a:spcBef>
                <a:spcPts val="0"/>
              </a:spcBef>
              <a:spcAft>
                <a:spcPts val="0"/>
              </a:spcAft>
              <a:buClr>
                <a:schemeClr val="dk1"/>
              </a:buClr>
              <a:buSzPts val="18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800"/>
              <a:buFont typeface="Arial"/>
              <a:buNone/>
            </a:pPr>
            <a:r>
              <a:rPr lang="es" sz="1350">
                <a:solidFill>
                  <a:schemeClr val="dk1"/>
                </a:solidFill>
                <a:latin typeface="DM Sans"/>
                <a:ea typeface="DM Sans"/>
                <a:cs typeface="DM Sans"/>
                <a:sym typeface="DM Sans"/>
              </a:rPr>
              <a:t>Durante el curso estaremos viendo HTML, incluyendo toda su estructura y etiquetas. Los siguientes términos serán de uso frecuente:</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800"/>
              <a:buFont typeface="Arial"/>
              <a:buNone/>
            </a:pPr>
            <a:r>
              <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accent4"/>
              </a:buClr>
              <a:buSzPts val="1350"/>
              <a:buFont typeface="DM Sans"/>
              <a:buChar char="●"/>
            </a:pPr>
            <a:r>
              <a:rPr b="1" lang="es" sz="1350">
                <a:solidFill>
                  <a:schemeClr val="dk1"/>
                </a:solidFill>
                <a:latin typeface="DM Sans"/>
                <a:ea typeface="DM Sans"/>
                <a:cs typeface="DM Sans"/>
                <a:sym typeface="DM Sans"/>
              </a:rPr>
              <a:t>Etiqueta.</a:t>
            </a:r>
            <a:endParaRPr b="1"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accent4"/>
              </a:buClr>
              <a:buSzPts val="1350"/>
              <a:buFont typeface="DM Sans"/>
              <a:buChar char="●"/>
            </a:pPr>
            <a:r>
              <a:rPr b="1" lang="es" sz="1350">
                <a:solidFill>
                  <a:schemeClr val="dk1"/>
                </a:solidFill>
                <a:latin typeface="DM Sans"/>
                <a:ea typeface="DM Sans"/>
                <a:cs typeface="DM Sans"/>
                <a:sym typeface="DM Sans"/>
              </a:rPr>
              <a:t>Atributo.</a:t>
            </a:r>
            <a:endParaRPr b="1"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accent4"/>
              </a:buClr>
              <a:buSzPts val="1350"/>
              <a:buFont typeface="DM Sans"/>
              <a:buChar char="●"/>
            </a:pPr>
            <a:r>
              <a:rPr b="1" lang="es" sz="1350">
                <a:solidFill>
                  <a:schemeClr val="dk1"/>
                </a:solidFill>
                <a:latin typeface="DM Sans"/>
                <a:ea typeface="DM Sans"/>
                <a:cs typeface="DM Sans"/>
                <a:sym typeface="DM Sans"/>
              </a:rPr>
              <a:t>Estructura.</a:t>
            </a:r>
            <a:endParaRPr b="1"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Clr>
                <a:schemeClr val="dk1"/>
              </a:buClr>
              <a:buSzPts val="1800"/>
              <a:buFont typeface="Arial"/>
              <a:buNone/>
            </a:pPr>
            <a:r>
              <a:t/>
            </a:r>
            <a:endParaRPr sz="1350">
              <a:solidFill>
                <a:schemeClr val="dk1"/>
              </a:solidFill>
              <a:latin typeface="DM Sans"/>
              <a:ea typeface="DM Sans"/>
              <a:cs typeface="DM Sans"/>
              <a:sym typeface="DM Sans"/>
            </a:endParaRPr>
          </a:p>
        </p:txBody>
      </p:sp>
      <p:pic>
        <p:nvPicPr>
          <p:cNvPr id="466" name="Google Shape;466;p66"/>
          <p:cNvPicPr preferRelativeResize="0"/>
          <p:nvPr/>
        </p:nvPicPr>
        <p:blipFill>
          <a:blip r:embed="rId3">
            <a:alphaModFix/>
          </a:blip>
          <a:stretch>
            <a:fillRect/>
          </a:stretch>
        </p:blipFill>
        <p:spPr>
          <a:xfrm>
            <a:off x="119538" y="1586000"/>
            <a:ext cx="2286000" cy="2286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31" title="imagen decorativa"/>
          <p:cNvPicPr preferRelativeResize="0"/>
          <p:nvPr/>
        </p:nvPicPr>
        <p:blipFill rotWithShape="1">
          <a:blip r:embed="rId3">
            <a:alphaModFix/>
          </a:blip>
          <a:srcRect b="0" l="33171" r="23876" t="0"/>
          <a:stretch/>
        </p:blipFill>
        <p:spPr>
          <a:xfrm>
            <a:off x="5838075" y="0"/>
            <a:ext cx="3314524" cy="5143501"/>
          </a:xfrm>
          <a:prstGeom prst="rect">
            <a:avLst/>
          </a:prstGeom>
          <a:noFill/>
          <a:ln>
            <a:noFill/>
          </a:ln>
        </p:spPr>
      </p:pic>
      <p:sp>
        <p:nvSpPr>
          <p:cNvPr id="117" name="Google Shape;117;p31"/>
          <p:cNvSpPr txBox="1"/>
          <p:nvPr/>
        </p:nvSpPr>
        <p:spPr>
          <a:xfrm>
            <a:off x="501450" y="902250"/>
            <a:ext cx="4987200" cy="11697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s" sz="4000">
                <a:solidFill>
                  <a:schemeClr val="dk1"/>
                </a:solidFill>
                <a:latin typeface="DM Sans"/>
                <a:ea typeface="DM Sans"/>
                <a:cs typeface="DM Sans"/>
                <a:sym typeface="DM Sans"/>
              </a:rPr>
              <a:t>Presentación</a:t>
            </a:r>
            <a:endParaRPr b="1" sz="4000">
              <a:solidFill>
                <a:schemeClr val="dk1"/>
              </a:solidFill>
              <a:latin typeface="DM Sans"/>
              <a:ea typeface="DM Sans"/>
              <a:cs typeface="DM Sans"/>
              <a:sym typeface="DM Sans"/>
            </a:endParaRPr>
          </a:p>
          <a:p>
            <a:pPr indent="0" lvl="0" marL="0" rtl="0" algn="l">
              <a:lnSpc>
                <a:spcPct val="80000"/>
              </a:lnSpc>
              <a:spcBef>
                <a:spcPts val="0"/>
              </a:spcBef>
              <a:spcAft>
                <a:spcPts val="0"/>
              </a:spcAft>
              <a:buNone/>
            </a:pPr>
            <a:r>
              <a:rPr b="1" lang="es" sz="4000">
                <a:solidFill>
                  <a:srgbClr val="83AEFB"/>
                </a:solidFill>
                <a:latin typeface="DM Sans"/>
                <a:ea typeface="DM Sans"/>
                <a:cs typeface="DM Sans"/>
                <a:sym typeface="DM Sans"/>
              </a:rPr>
              <a:t>de estudiantes</a:t>
            </a:r>
            <a:endParaRPr b="1" sz="4000">
              <a:solidFill>
                <a:srgbClr val="83AEFB"/>
              </a:solidFill>
              <a:latin typeface="DM Sans"/>
              <a:ea typeface="DM Sans"/>
              <a:cs typeface="DM Sans"/>
              <a:sym typeface="DM Sans"/>
            </a:endParaRPr>
          </a:p>
        </p:txBody>
      </p:sp>
      <p:sp>
        <p:nvSpPr>
          <p:cNvPr id="118" name="Google Shape;118;p31"/>
          <p:cNvSpPr txBox="1"/>
          <p:nvPr/>
        </p:nvSpPr>
        <p:spPr>
          <a:xfrm>
            <a:off x="501450" y="2411900"/>
            <a:ext cx="4987200" cy="13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rgbClr val="83AEFB"/>
                </a:solidFill>
                <a:latin typeface="DM Sans Medium"/>
                <a:ea typeface="DM Sans Medium"/>
                <a:cs typeface="DM Sans Medium"/>
                <a:sym typeface="DM Sans Medium"/>
              </a:rPr>
              <a:t>Por encuestas de Zoom</a:t>
            </a:r>
            <a:endParaRPr sz="1800">
              <a:solidFill>
                <a:srgbClr val="83AEFB"/>
              </a:solidFill>
              <a:latin typeface="DM Sans Medium"/>
              <a:ea typeface="DM Sans Medium"/>
              <a:cs typeface="DM Sans Medium"/>
              <a:sym typeface="DM Sans Medium"/>
            </a:endParaRPr>
          </a:p>
          <a:p>
            <a:pPr indent="0" lvl="0" marL="0" rtl="0" algn="l">
              <a:spcBef>
                <a:spcPts val="0"/>
              </a:spcBef>
              <a:spcAft>
                <a:spcPts val="0"/>
              </a:spcAft>
              <a:buNone/>
            </a:pPr>
            <a:r>
              <a:t/>
            </a:r>
            <a:endParaRPr sz="1600">
              <a:latin typeface="Helvetica Neue Light"/>
              <a:ea typeface="Helvetica Neue Light"/>
              <a:cs typeface="Helvetica Neue Light"/>
              <a:sym typeface="Helvetica Neue Light"/>
            </a:endParaRPr>
          </a:p>
          <a:p>
            <a:pPr indent="-314325" lvl="0" marL="457200" rtl="0" algn="l">
              <a:spcBef>
                <a:spcPts val="0"/>
              </a:spcBef>
              <a:spcAft>
                <a:spcPts val="0"/>
              </a:spcAft>
              <a:buSzPts val="1350"/>
              <a:buFont typeface="DM Sans"/>
              <a:buAutoNum type="arabicPeriod"/>
            </a:pPr>
            <a:r>
              <a:rPr lang="es" sz="1350">
                <a:latin typeface="DM Sans"/>
                <a:ea typeface="DM Sans"/>
                <a:cs typeface="DM Sans"/>
                <a:sym typeface="DM Sans"/>
              </a:rPr>
              <a:t>País</a:t>
            </a:r>
            <a:endParaRPr sz="1350">
              <a:latin typeface="DM Sans"/>
              <a:ea typeface="DM Sans"/>
              <a:cs typeface="DM Sans"/>
              <a:sym typeface="DM Sans"/>
            </a:endParaRPr>
          </a:p>
          <a:p>
            <a:pPr indent="-314325" lvl="0" marL="457200" rtl="0" algn="l">
              <a:spcBef>
                <a:spcPts val="0"/>
              </a:spcBef>
              <a:spcAft>
                <a:spcPts val="0"/>
              </a:spcAft>
              <a:buSzPts val="1350"/>
              <a:buFont typeface="DM Sans"/>
              <a:buAutoNum type="arabicPeriod"/>
            </a:pPr>
            <a:r>
              <a:rPr lang="es" sz="1350">
                <a:latin typeface="DM Sans"/>
                <a:ea typeface="DM Sans"/>
                <a:cs typeface="DM Sans"/>
                <a:sym typeface="DM Sans"/>
              </a:rPr>
              <a:t>Conocimientos previos</a:t>
            </a:r>
            <a:endParaRPr sz="1350">
              <a:latin typeface="DM Sans"/>
              <a:ea typeface="DM Sans"/>
              <a:cs typeface="DM Sans"/>
              <a:sym typeface="DM Sans"/>
            </a:endParaRPr>
          </a:p>
          <a:p>
            <a:pPr indent="-314325" lvl="0" marL="457200" rtl="0" algn="l">
              <a:spcBef>
                <a:spcPts val="0"/>
              </a:spcBef>
              <a:spcAft>
                <a:spcPts val="0"/>
              </a:spcAft>
              <a:buSzPts val="1350"/>
              <a:buFont typeface="DM Sans"/>
              <a:buAutoNum type="arabicPeriod"/>
            </a:pPr>
            <a:r>
              <a:rPr lang="es" sz="1350">
                <a:latin typeface="DM Sans"/>
                <a:ea typeface="DM Sans"/>
                <a:cs typeface="DM Sans"/>
                <a:sym typeface="DM Sans"/>
              </a:rPr>
              <a:t>¿Por qué elegiste este curso?</a:t>
            </a:r>
            <a:endParaRPr sz="1350">
              <a:latin typeface="DM Sans"/>
              <a:ea typeface="DM Sans"/>
              <a:cs typeface="DM Sans"/>
              <a:sym typeface="DM Sans"/>
            </a:endParaRPr>
          </a:p>
        </p:txBody>
      </p:sp>
      <p:pic>
        <p:nvPicPr>
          <p:cNvPr id="119" name="Google Shape;119;p31"/>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67"/>
          <p:cNvSpPr txBox="1"/>
          <p:nvPr/>
        </p:nvSpPr>
        <p:spPr>
          <a:xfrm>
            <a:off x="457725" y="68760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Bienvenidos a Diseño Web</a:t>
            </a:r>
            <a:endParaRPr b="1" i="0" sz="4000" u="none" cap="none" strike="noStrike">
              <a:solidFill>
                <a:schemeClr val="dk1"/>
              </a:solidFill>
              <a:latin typeface="DM Sans"/>
              <a:ea typeface="DM Sans"/>
              <a:cs typeface="DM Sans"/>
              <a:sym typeface="DM Sans"/>
            </a:endParaRPr>
          </a:p>
        </p:txBody>
      </p:sp>
      <p:sp>
        <p:nvSpPr>
          <p:cNvPr id="472" name="Google Shape;472;p67"/>
          <p:cNvSpPr txBox="1"/>
          <p:nvPr/>
        </p:nvSpPr>
        <p:spPr>
          <a:xfrm>
            <a:off x="457725" y="2211625"/>
            <a:ext cx="47301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latin typeface="DM Sans"/>
                <a:ea typeface="DM Sans"/>
                <a:cs typeface="DM Sans"/>
                <a:sym typeface="DM Sans"/>
              </a:rPr>
              <a:t>Que la fuerza te acompañe!</a:t>
            </a:r>
            <a:endParaRPr b="1"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Inicio</a:t>
            </a:r>
            <a:endParaRPr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Blog</a:t>
            </a:r>
            <a:endParaRPr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Contactos</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b="1" lang="es" sz="1350">
                <a:latin typeface="DM Sans"/>
                <a:ea typeface="DM Sans"/>
                <a:cs typeface="DM Sans"/>
                <a:sym typeface="DM Sans"/>
              </a:rPr>
              <a:t>Sobre el Profesor:</a:t>
            </a:r>
            <a:endParaRPr b="1" sz="1350">
              <a:latin typeface="DM Sans"/>
              <a:ea typeface="DM Sans"/>
              <a:cs typeface="DM Sans"/>
              <a:sym typeface="DM Sans"/>
            </a:endParaRPr>
          </a:p>
          <a:p>
            <a:pPr indent="0" lvl="0" marL="0" marR="0" rtl="0" algn="l">
              <a:lnSpc>
                <a:spcPct val="100000"/>
              </a:lnSpc>
              <a:spcBef>
                <a:spcPts val="0"/>
              </a:spcBef>
              <a:spcAft>
                <a:spcPts val="0"/>
              </a:spcAft>
              <a:buNone/>
            </a:pPr>
            <a:r>
              <a:rPr lang="es" sz="1350">
                <a:latin typeface="DM Sans"/>
                <a:ea typeface="DM Sans"/>
                <a:cs typeface="DM Sans"/>
                <a:sym typeface="DM Sans"/>
              </a:rPr>
              <a:t>El Profesor explica, hace y ustedes practican.</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b="1" lang="es" sz="1350">
                <a:latin typeface="DM Sans"/>
                <a:ea typeface="DM Sans"/>
                <a:cs typeface="DM Sans"/>
                <a:sym typeface="DM Sans"/>
              </a:rPr>
              <a:t>Sobre ustedes:</a:t>
            </a:r>
            <a:endParaRPr b="1" sz="1350">
              <a:latin typeface="DM Sans"/>
              <a:ea typeface="DM Sans"/>
              <a:cs typeface="DM Sans"/>
              <a:sym typeface="DM Sans"/>
            </a:endParaRPr>
          </a:p>
          <a:p>
            <a:pPr indent="0" lvl="0" marL="0" marR="0" rtl="0" algn="l">
              <a:lnSpc>
                <a:spcPct val="100000"/>
              </a:lnSpc>
              <a:spcBef>
                <a:spcPts val="0"/>
              </a:spcBef>
              <a:spcAft>
                <a:spcPts val="0"/>
              </a:spcAft>
              <a:buNone/>
            </a:pPr>
            <a:r>
              <a:rPr lang="es" sz="1350">
                <a:latin typeface="DM Sans"/>
                <a:ea typeface="DM Sans"/>
                <a:cs typeface="DM Sans"/>
                <a:sym typeface="DM Sans"/>
              </a:rPr>
              <a:t>Aprenderán a diseñar una página web.</a:t>
            </a:r>
            <a:endParaRPr sz="1350">
              <a:latin typeface="DM Sans"/>
              <a:ea typeface="DM Sans"/>
              <a:cs typeface="DM Sans"/>
              <a:sym typeface="DM Sans"/>
            </a:endParaRPr>
          </a:p>
        </p:txBody>
      </p:sp>
      <p:pic>
        <p:nvPicPr>
          <p:cNvPr id="473" name="Google Shape;473;p67"/>
          <p:cNvPicPr preferRelativeResize="0"/>
          <p:nvPr/>
        </p:nvPicPr>
        <p:blipFill rotWithShape="1">
          <a:blip r:embed="rId3">
            <a:alphaModFix/>
          </a:blip>
          <a:srcRect b="0" l="10429" r="14810" t="0"/>
          <a:stretch/>
        </p:blipFill>
        <p:spPr>
          <a:xfrm>
            <a:off x="4905325" y="687600"/>
            <a:ext cx="3276524" cy="35568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8"/>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68"/>
          <p:cNvSpPr txBox="1"/>
          <p:nvPr/>
        </p:nvSpPr>
        <p:spPr>
          <a:xfrm>
            <a:off x="3266050" y="522238"/>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CSS</a:t>
            </a:r>
            <a:endParaRPr b="1" i="0" sz="4000" u="none" cap="none" strike="noStrike">
              <a:solidFill>
                <a:schemeClr val="dk1"/>
              </a:solidFill>
              <a:latin typeface="DM Sans"/>
              <a:ea typeface="DM Sans"/>
              <a:cs typeface="DM Sans"/>
              <a:sym typeface="DM Sans"/>
            </a:endParaRPr>
          </a:p>
        </p:txBody>
      </p:sp>
      <p:sp>
        <p:nvSpPr>
          <p:cNvPr id="480" name="Google Shape;480;p68"/>
          <p:cNvSpPr txBox="1"/>
          <p:nvPr/>
        </p:nvSpPr>
        <p:spPr>
          <a:xfrm>
            <a:off x="3266050" y="1362138"/>
            <a:ext cx="4987200" cy="322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800"/>
              <a:buFont typeface="Arial"/>
              <a:buNone/>
            </a:pPr>
            <a:r>
              <a:rPr lang="es" sz="1350">
                <a:solidFill>
                  <a:schemeClr val="dk1"/>
                </a:solidFill>
                <a:highlight>
                  <a:srgbClr val="C6FFEB"/>
                </a:highlight>
                <a:latin typeface="DM Sans"/>
                <a:ea typeface="DM Sans"/>
                <a:cs typeface="DM Sans"/>
                <a:sym typeface="DM Sans"/>
              </a:rPr>
              <a:t>El CSS permite controlar la apariencia de una página web.</a:t>
            </a:r>
            <a:endParaRPr sz="1350">
              <a:solidFill>
                <a:schemeClr val="dk1"/>
              </a:solidFill>
              <a:highlight>
                <a:srgbClr val="C6FFEB"/>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6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600"/>
              <a:buFont typeface="Arial"/>
              <a:buNone/>
            </a:pPr>
            <a:r>
              <a:rPr lang="es" sz="1350">
                <a:solidFill>
                  <a:schemeClr val="dk1"/>
                </a:solidFill>
                <a:latin typeface="DM Sans"/>
                <a:ea typeface="DM Sans"/>
                <a:cs typeface="DM Sans"/>
                <a:sym typeface="DM Sans"/>
              </a:rPr>
              <a:t>El CSS, en español «hojas de estilo en cascada», es un lenguaje de diseño gráfico, utilizado para definir y crear la presentación de un documento estructurado, escrito en un lenguaje de marcado.​</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6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600"/>
              <a:buFont typeface="Arial"/>
              <a:buNone/>
            </a:pPr>
            <a:r>
              <a:rPr lang="es" sz="1350">
                <a:solidFill>
                  <a:schemeClr val="dk1"/>
                </a:solidFill>
                <a:latin typeface="DM Sans"/>
                <a:ea typeface="DM Sans"/>
                <a:cs typeface="DM Sans"/>
                <a:sym typeface="DM Sans"/>
              </a:rPr>
              <a:t>Algunos términos que utilizaremos serán:</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600"/>
              <a:buFont typeface="Arial"/>
              <a:buNone/>
            </a:pPr>
            <a:r>
              <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Estilo.</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Reglas.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Medidas.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Fuente.</a:t>
            </a:r>
            <a:endParaRPr sz="1350">
              <a:solidFill>
                <a:schemeClr val="dk1"/>
              </a:solidFill>
              <a:latin typeface="DM Sans"/>
              <a:ea typeface="DM Sans"/>
              <a:cs typeface="DM Sans"/>
              <a:sym typeface="DM Sans"/>
            </a:endParaRPr>
          </a:p>
        </p:txBody>
      </p:sp>
      <p:pic>
        <p:nvPicPr>
          <p:cNvPr id="481" name="Google Shape;481;p68"/>
          <p:cNvPicPr preferRelativeResize="0"/>
          <p:nvPr/>
        </p:nvPicPr>
        <p:blipFill>
          <a:blip r:embed="rId3">
            <a:alphaModFix/>
          </a:blip>
          <a:stretch>
            <a:fillRect/>
          </a:stretch>
        </p:blipFill>
        <p:spPr>
          <a:xfrm>
            <a:off x="303413" y="1460900"/>
            <a:ext cx="2221675" cy="22216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9"/>
          <p:cNvSpPr txBox="1"/>
          <p:nvPr/>
        </p:nvSpPr>
        <p:spPr>
          <a:xfrm>
            <a:off x="457725" y="68760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Bienvenidos a Diseño Web</a:t>
            </a:r>
            <a:endParaRPr b="1" i="0" sz="4000" u="none" cap="none" strike="noStrike">
              <a:solidFill>
                <a:schemeClr val="dk1"/>
              </a:solidFill>
              <a:latin typeface="DM Sans"/>
              <a:ea typeface="DM Sans"/>
              <a:cs typeface="DM Sans"/>
              <a:sym typeface="DM Sans"/>
            </a:endParaRPr>
          </a:p>
        </p:txBody>
      </p:sp>
      <p:sp>
        <p:nvSpPr>
          <p:cNvPr id="487" name="Google Shape;487;p69"/>
          <p:cNvSpPr txBox="1"/>
          <p:nvPr/>
        </p:nvSpPr>
        <p:spPr>
          <a:xfrm>
            <a:off x="457725" y="2211625"/>
            <a:ext cx="40644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latin typeface="DM Sans"/>
                <a:ea typeface="DM Sans"/>
                <a:cs typeface="DM Sans"/>
                <a:sym typeface="DM Sans"/>
              </a:rPr>
              <a:t>Que la fuerza te acompañe:</a:t>
            </a:r>
            <a:endParaRPr b="1"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Inicio</a:t>
            </a:r>
            <a:endParaRPr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Blog</a:t>
            </a:r>
            <a:endParaRPr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Contactos</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b="1" lang="es" sz="1350">
                <a:latin typeface="DM Sans"/>
                <a:ea typeface="DM Sans"/>
                <a:cs typeface="DM Sans"/>
                <a:sym typeface="DM Sans"/>
              </a:rPr>
              <a:t>Sobre el Profesor:</a:t>
            </a:r>
            <a:endParaRPr b="1" sz="1350">
              <a:latin typeface="DM Sans"/>
              <a:ea typeface="DM Sans"/>
              <a:cs typeface="DM Sans"/>
              <a:sym typeface="DM Sans"/>
            </a:endParaRPr>
          </a:p>
          <a:p>
            <a:pPr indent="0" lvl="0" marL="0" marR="0" rtl="0" algn="l">
              <a:lnSpc>
                <a:spcPct val="100000"/>
              </a:lnSpc>
              <a:spcBef>
                <a:spcPts val="0"/>
              </a:spcBef>
              <a:spcAft>
                <a:spcPts val="0"/>
              </a:spcAft>
              <a:buNone/>
            </a:pPr>
            <a:r>
              <a:rPr lang="es" sz="1350">
                <a:latin typeface="DM Sans"/>
                <a:ea typeface="DM Sans"/>
                <a:cs typeface="DM Sans"/>
                <a:sym typeface="DM Sans"/>
              </a:rPr>
              <a:t>El Profesor explica, hace y ustedes practican.</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b="1" lang="es" sz="1350">
                <a:latin typeface="DM Sans"/>
                <a:ea typeface="DM Sans"/>
                <a:cs typeface="DM Sans"/>
                <a:sym typeface="DM Sans"/>
              </a:rPr>
              <a:t>Sobre ustedes:</a:t>
            </a:r>
            <a:endParaRPr b="1" sz="1350">
              <a:latin typeface="DM Sans"/>
              <a:ea typeface="DM Sans"/>
              <a:cs typeface="DM Sans"/>
              <a:sym typeface="DM Sans"/>
            </a:endParaRPr>
          </a:p>
          <a:p>
            <a:pPr indent="0" lvl="0" marL="0" marR="0" rtl="0" algn="l">
              <a:lnSpc>
                <a:spcPct val="100000"/>
              </a:lnSpc>
              <a:spcBef>
                <a:spcPts val="0"/>
              </a:spcBef>
              <a:spcAft>
                <a:spcPts val="0"/>
              </a:spcAft>
              <a:buNone/>
            </a:pPr>
            <a:r>
              <a:rPr lang="es" sz="1350">
                <a:latin typeface="DM Sans"/>
                <a:ea typeface="DM Sans"/>
                <a:cs typeface="DM Sans"/>
                <a:sym typeface="DM Sans"/>
              </a:rPr>
              <a:t>Aprenderán a diseñar una página web.</a:t>
            </a:r>
            <a:endParaRPr sz="1350">
              <a:latin typeface="DM Sans"/>
              <a:ea typeface="DM Sans"/>
              <a:cs typeface="DM Sans"/>
              <a:sym typeface="DM Sans"/>
            </a:endParaRPr>
          </a:p>
        </p:txBody>
      </p:sp>
      <p:pic>
        <p:nvPicPr>
          <p:cNvPr id="488" name="Google Shape;488;p69"/>
          <p:cNvPicPr preferRelativeResize="0"/>
          <p:nvPr/>
        </p:nvPicPr>
        <p:blipFill rotWithShape="1">
          <a:blip r:embed="rId3">
            <a:alphaModFix/>
          </a:blip>
          <a:srcRect b="22203" l="0" r="0" t="0"/>
          <a:stretch/>
        </p:blipFill>
        <p:spPr>
          <a:xfrm>
            <a:off x="4680724" y="468337"/>
            <a:ext cx="3780101" cy="41201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70"/>
          <p:cNvSpPr txBox="1"/>
          <p:nvPr/>
        </p:nvSpPr>
        <p:spPr>
          <a:xfrm>
            <a:off x="1461300" y="345975"/>
            <a:ext cx="6221400" cy="11544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¿Qué es un lenguaje de programación?</a:t>
            </a:r>
            <a:endParaRPr b="1" i="0" sz="3500" u="none" cap="none" strike="noStrike">
              <a:solidFill>
                <a:schemeClr val="lt1"/>
              </a:solidFill>
              <a:latin typeface="DM Sans"/>
              <a:ea typeface="DM Sans"/>
              <a:cs typeface="DM Sans"/>
              <a:sym typeface="DM Sans"/>
            </a:endParaRPr>
          </a:p>
        </p:txBody>
      </p:sp>
      <p:sp>
        <p:nvSpPr>
          <p:cNvPr id="494" name="Google Shape;494;p70"/>
          <p:cNvSpPr txBox="1"/>
          <p:nvPr/>
        </p:nvSpPr>
        <p:spPr>
          <a:xfrm>
            <a:off x="0" y="4591050"/>
            <a:ext cx="5775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00"/>
              <a:buFont typeface="Arial"/>
              <a:buNone/>
            </a:pPr>
            <a:r>
              <a:rPr b="1" lang="es" sz="1100">
                <a:solidFill>
                  <a:schemeClr val="dk2"/>
                </a:solidFill>
                <a:latin typeface="DM Sans"/>
                <a:ea typeface="DM Sans"/>
                <a:cs typeface="DM Sans"/>
                <a:sym typeface="DM Sans"/>
              </a:rPr>
              <a:t>Fuente:</a:t>
            </a:r>
            <a:r>
              <a:rPr lang="es" sz="1100">
                <a:solidFill>
                  <a:schemeClr val="dk2"/>
                </a:solidFill>
                <a:latin typeface="DM Sans"/>
                <a:ea typeface="DM Sans"/>
                <a:cs typeface="DM Sans"/>
                <a:sym typeface="DM Sans"/>
              </a:rPr>
              <a:t> </a:t>
            </a:r>
            <a:r>
              <a:rPr lang="es" sz="1100" u="sng">
                <a:solidFill>
                  <a:schemeClr val="dk2"/>
                </a:solidFill>
                <a:latin typeface="DM Sans"/>
                <a:ea typeface="DM Sans"/>
                <a:cs typeface="DM Sans"/>
                <a:sym typeface="DM Sans"/>
                <a:hlinkClick r:id="rId3">
                  <a:extLst>
                    <a:ext uri="{A12FA001-AC4F-418D-AE19-62706E023703}">
                      <ahyp:hlinkClr val="tx"/>
                    </a:ext>
                  </a:extLst>
                </a:hlinkClick>
              </a:rPr>
              <a:t>https://blog.ida.cl/estrategia-digital/diferencias-aplicacion-web-sitio-web/ </a:t>
            </a:r>
            <a:endParaRPr sz="1100">
              <a:solidFill>
                <a:schemeClr val="dk2"/>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100">
              <a:solidFill>
                <a:srgbClr val="999999"/>
              </a:solidFill>
              <a:latin typeface="DM Sans"/>
              <a:ea typeface="DM Sans"/>
              <a:cs typeface="DM Sans"/>
              <a:sym typeface="DM Sans"/>
            </a:endParaRPr>
          </a:p>
        </p:txBody>
      </p:sp>
      <p:pic>
        <p:nvPicPr>
          <p:cNvPr id="495" name="Google Shape;495;p70"/>
          <p:cNvPicPr preferRelativeResize="0"/>
          <p:nvPr/>
        </p:nvPicPr>
        <p:blipFill rotWithShape="1">
          <a:blip r:embed="rId4">
            <a:alphaModFix/>
          </a:blip>
          <a:srcRect b="17456" l="0" r="0" t="23491"/>
          <a:stretch/>
        </p:blipFill>
        <p:spPr>
          <a:xfrm>
            <a:off x="1321875" y="1691913"/>
            <a:ext cx="6500249" cy="27544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71"/>
          <p:cNvSpPr txBox="1"/>
          <p:nvPr/>
        </p:nvSpPr>
        <p:spPr>
          <a:xfrm>
            <a:off x="1395175"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Conceptos básicos sobre internet</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2"/>
          <p:cNvSpPr txBox="1"/>
          <p:nvPr/>
        </p:nvSpPr>
        <p:spPr>
          <a:xfrm>
            <a:off x="804338" y="1747950"/>
            <a:ext cx="1960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400"/>
              <a:buFont typeface="Arial"/>
              <a:buNone/>
            </a:pPr>
            <a:r>
              <a:rPr b="1" lang="es">
                <a:solidFill>
                  <a:schemeClr val="dk1"/>
                </a:solidFill>
                <a:latin typeface="DM Sans"/>
                <a:ea typeface="DM Sans"/>
                <a:cs typeface="DM Sans"/>
                <a:sym typeface="DM Sans"/>
              </a:rPr>
              <a:t>Internet</a:t>
            </a:r>
            <a:endParaRPr b="1" i="0" sz="1400" u="none" cap="none" strike="noStrike">
              <a:solidFill>
                <a:srgbClr val="000000"/>
              </a:solidFill>
              <a:latin typeface="DM Sans"/>
              <a:ea typeface="DM Sans"/>
              <a:cs typeface="DM Sans"/>
              <a:sym typeface="DM Sans"/>
            </a:endParaRPr>
          </a:p>
        </p:txBody>
      </p:sp>
      <p:sp>
        <p:nvSpPr>
          <p:cNvPr id="506" name="Google Shape;506;p72"/>
          <p:cNvSpPr txBox="1"/>
          <p:nvPr/>
        </p:nvSpPr>
        <p:spPr>
          <a:xfrm>
            <a:off x="3410638" y="1747950"/>
            <a:ext cx="1960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400"/>
              <a:buFont typeface="Arial"/>
              <a:buNone/>
            </a:pPr>
            <a:r>
              <a:rPr b="1" lang="es">
                <a:solidFill>
                  <a:schemeClr val="dk1"/>
                </a:solidFill>
                <a:latin typeface="DM Sans"/>
                <a:ea typeface="DM Sans"/>
                <a:cs typeface="DM Sans"/>
                <a:sym typeface="DM Sans"/>
              </a:rPr>
              <a:t>Navegador</a:t>
            </a:r>
            <a:endParaRPr b="1" i="0" sz="1400" u="none" cap="none" strike="noStrike">
              <a:solidFill>
                <a:srgbClr val="000000"/>
              </a:solidFill>
              <a:latin typeface="DM Sans"/>
              <a:ea typeface="DM Sans"/>
              <a:cs typeface="DM Sans"/>
              <a:sym typeface="DM Sans"/>
            </a:endParaRPr>
          </a:p>
        </p:txBody>
      </p:sp>
      <p:sp>
        <p:nvSpPr>
          <p:cNvPr id="507" name="Google Shape;507;p72"/>
          <p:cNvSpPr/>
          <p:nvPr/>
        </p:nvSpPr>
        <p:spPr>
          <a:xfrm>
            <a:off x="6547313" y="581075"/>
            <a:ext cx="922500" cy="926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72"/>
          <p:cNvSpPr txBox="1"/>
          <p:nvPr/>
        </p:nvSpPr>
        <p:spPr>
          <a:xfrm>
            <a:off x="5957963" y="1747950"/>
            <a:ext cx="1960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400"/>
              <a:buFont typeface="Arial"/>
              <a:buNone/>
            </a:pPr>
            <a:r>
              <a:rPr b="1" lang="es">
                <a:solidFill>
                  <a:schemeClr val="dk1"/>
                </a:solidFill>
                <a:latin typeface="DM Sans"/>
                <a:ea typeface="DM Sans"/>
                <a:cs typeface="DM Sans"/>
                <a:sym typeface="DM Sans"/>
              </a:rPr>
              <a:t>Buscador</a:t>
            </a:r>
            <a:endParaRPr b="1" i="0" sz="1400" u="none" cap="none" strike="noStrike">
              <a:solidFill>
                <a:srgbClr val="000000"/>
              </a:solidFill>
              <a:latin typeface="DM Sans"/>
              <a:ea typeface="DM Sans"/>
              <a:cs typeface="DM Sans"/>
              <a:sym typeface="DM Sans"/>
            </a:endParaRPr>
          </a:p>
        </p:txBody>
      </p:sp>
      <p:sp>
        <p:nvSpPr>
          <p:cNvPr id="509" name="Google Shape;509;p72"/>
          <p:cNvSpPr txBox="1"/>
          <p:nvPr/>
        </p:nvSpPr>
        <p:spPr>
          <a:xfrm>
            <a:off x="863313" y="2174475"/>
            <a:ext cx="1950900" cy="158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100"/>
              </a:spcAft>
              <a:buClr>
                <a:schemeClr val="dk1"/>
              </a:buClr>
              <a:buSzPts val="1100"/>
              <a:buFont typeface="Arial"/>
              <a:buNone/>
            </a:pPr>
            <a:r>
              <a:rPr lang="es" sz="1350">
                <a:solidFill>
                  <a:schemeClr val="dk1"/>
                </a:solidFill>
                <a:latin typeface="DM Sans"/>
                <a:ea typeface="DM Sans"/>
                <a:cs typeface="DM Sans"/>
                <a:sym typeface="DM Sans"/>
              </a:rPr>
              <a:t>Se trata de una red de equipos de cálculo, que se relacionan entre sí a través del uso de un lenguaje universal.</a:t>
            </a:r>
            <a:endParaRPr i="0" sz="1350" u="none" cap="none" strike="noStrike">
              <a:solidFill>
                <a:srgbClr val="000000"/>
              </a:solidFill>
              <a:latin typeface="DM Sans"/>
              <a:ea typeface="DM Sans"/>
              <a:cs typeface="DM Sans"/>
              <a:sym typeface="DM Sans"/>
            </a:endParaRPr>
          </a:p>
        </p:txBody>
      </p:sp>
      <p:sp>
        <p:nvSpPr>
          <p:cNvPr id="510" name="Google Shape;510;p72"/>
          <p:cNvSpPr txBox="1"/>
          <p:nvPr/>
        </p:nvSpPr>
        <p:spPr>
          <a:xfrm>
            <a:off x="3410638" y="2174475"/>
            <a:ext cx="1950900" cy="1348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Es el instrumento que permite a los usuarios de internet navegar entre las distintas páginas de sitios web.</a:t>
            </a:r>
            <a:endParaRPr sz="1350">
              <a:solidFill>
                <a:schemeClr val="dk1"/>
              </a:solidFill>
              <a:latin typeface="DM Sans"/>
              <a:ea typeface="DM Sans"/>
              <a:cs typeface="DM Sans"/>
              <a:sym typeface="DM Sans"/>
            </a:endParaRPr>
          </a:p>
        </p:txBody>
      </p:sp>
      <p:sp>
        <p:nvSpPr>
          <p:cNvPr id="511" name="Google Shape;511;p72"/>
          <p:cNvSpPr txBox="1"/>
          <p:nvPr/>
        </p:nvSpPr>
        <p:spPr>
          <a:xfrm>
            <a:off x="5677463" y="2174475"/>
            <a:ext cx="2662200" cy="18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100"/>
              </a:spcAft>
              <a:buClr>
                <a:schemeClr val="dk1"/>
              </a:buClr>
              <a:buSzPts val="1600"/>
              <a:buFont typeface="Arial"/>
              <a:buNone/>
            </a:pPr>
            <a:r>
              <a:rPr lang="es" sz="1350">
                <a:solidFill>
                  <a:schemeClr val="dk1"/>
                </a:solidFill>
                <a:latin typeface="DM Sans"/>
                <a:ea typeface="DM Sans"/>
                <a:cs typeface="DM Sans"/>
                <a:sym typeface="DM Sans"/>
              </a:rPr>
              <a:t>Es un sistema informático que busca todo tipo de información en la web, almacenando la misma en una enorme base de datos, para arrojar la información solicitada.</a:t>
            </a:r>
            <a:endParaRPr sz="1350">
              <a:solidFill>
                <a:schemeClr val="dk1"/>
              </a:solidFill>
              <a:latin typeface="DM Sans"/>
              <a:ea typeface="DM Sans"/>
              <a:cs typeface="DM Sans"/>
              <a:sym typeface="DM Sans"/>
            </a:endParaRPr>
          </a:p>
        </p:txBody>
      </p:sp>
      <p:sp>
        <p:nvSpPr>
          <p:cNvPr id="512" name="Google Shape;512;p72"/>
          <p:cNvSpPr/>
          <p:nvPr/>
        </p:nvSpPr>
        <p:spPr>
          <a:xfrm>
            <a:off x="1377513" y="581088"/>
            <a:ext cx="922500" cy="926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72"/>
          <p:cNvSpPr/>
          <p:nvPr/>
        </p:nvSpPr>
        <p:spPr>
          <a:xfrm>
            <a:off x="3896738" y="581088"/>
            <a:ext cx="922500" cy="926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4" name="Google Shape;514;p72"/>
          <p:cNvPicPr preferRelativeResize="0"/>
          <p:nvPr/>
        </p:nvPicPr>
        <p:blipFill rotWithShape="1">
          <a:blip r:embed="rId3">
            <a:alphaModFix/>
          </a:blip>
          <a:srcRect b="0" l="0" r="0" t="0"/>
          <a:stretch/>
        </p:blipFill>
        <p:spPr>
          <a:xfrm>
            <a:off x="1446513" y="651888"/>
            <a:ext cx="784476" cy="784476"/>
          </a:xfrm>
          <a:prstGeom prst="rect">
            <a:avLst/>
          </a:prstGeom>
          <a:noFill/>
          <a:ln>
            <a:noFill/>
          </a:ln>
        </p:spPr>
      </p:pic>
      <p:pic>
        <p:nvPicPr>
          <p:cNvPr id="515" name="Google Shape;515;p72"/>
          <p:cNvPicPr preferRelativeResize="0"/>
          <p:nvPr/>
        </p:nvPicPr>
        <p:blipFill rotWithShape="1">
          <a:blip r:embed="rId4">
            <a:alphaModFix/>
          </a:blip>
          <a:srcRect b="0" l="0" r="0" t="0"/>
          <a:stretch/>
        </p:blipFill>
        <p:spPr>
          <a:xfrm>
            <a:off x="3971675" y="626662"/>
            <a:ext cx="834962" cy="834943"/>
          </a:xfrm>
          <a:prstGeom prst="rect">
            <a:avLst/>
          </a:prstGeom>
          <a:noFill/>
          <a:ln>
            <a:noFill/>
          </a:ln>
        </p:spPr>
      </p:pic>
      <p:pic>
        <p:nvPicPr>
          <p:cNvPr id="516" name="Google Shape;516;p72"/>
          <p:cNvPicPr preferRelativeResize="0"/>
          <p:nvPr/>
        </p:nvPicPr>
        <p:blipFill rotWithShape="1">
          <a:blip r:embed="rId5">
            <a:alphaModFix/>
          </a:blip>
          <a:srcRect b="0" l="0" r="0" t="0"/>
          <a:stretch/>
        </p:blipFill>
        <p:spPr>
          <a:xfrm>
            <a:off x="6616338" y="651913"/>
            <a:ext cx="784475" cy="7844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7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¿Qué es un sitio web?</a:t>
            </a:r>
            <a:endParaRPr b="1" i="0" sz="4000" u="none" cap="none" strike="noStrike">
              <a:solidFill>
                <a:schemeClr val="dk1"/>
              </a:solidFill>
              <a:latin typeface="DM Sans"/>
              <a:ea typeface="DM Sans"/>
              <a:cs typeface="DM Sans"/>
              <a:sym typeface="DM Sans"/>
            </a:endParaRPr>
          </a:p>
        </p:txBody>
      </p:sp>
      <p:sp>
        <p:nvSpPr>
          <p:cNvPr id="522" name="Google Shape;522;p73"/>
          <p:cNvSpPr txBox="1"/>
          <p:nvPr/>
        </p:nvSpPr>
        <p:spPr>
          <a:xfrm>
            <a:off x="473350" y="1908175"/>
            <a:ext cx="8141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800"/>
              <a:buFont typeface="Arial"/>
              <a:buNone/>
            </a:pPr>
            <a:r>
              <a:rPr lang="es" sz="1350">
                <a:solidFill>
                  <a:schemeClr val="dk1"/>
                </a:solidFill>
                <a:latin typeface="DM Sans"/>
                <a:ea typeface="DM Sans"/>
                <a:cs typeface="DM Sans"/>
                <a:sym typeface="DM Sans"/>
              </a:rPr>
              <a:t>Es un </a:t>
            </a:r>
            <a:r>
              <a:rPr lang="es" sz="1350">
                <a:solidFill>
                  <a:schemeClr val="dk1"/>
                </a:solidFill>
                <a:highlight>
                  <a:srgbClr val="EA90FF"/>
                </a:highlight>
                <a:latin typeface="DM Sans"/>
                <a:ea typeface="DM Sans"/>
                <a:cs typeface="DM Sans"/>
                <a:sym typeface="DM Sans"/>
              </a:rPr>
              <a:t>espacio virtual en Internet.</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80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800"/>
              <a:buFont typeface="Arial"/>
              <a:buNone/>
            </a:pPr>
            <a:r>
              <a:rPr lang="es" sz="1350">
                <a:solidFill>
                  <a:schemeClr val="dk1"/>
                </a:solidFill>
                <a:latin typeface="DM Sans"/>
                <a:ea typeface="DM Sans"/>
                <a:cs typeface="DM Sans"/>
                <a:sym typeface="DM Sans"/>
              </a:rPr>
              <a:t>Se trata de un conjunto de páginas web, accesibles desde un mismo dominio o subdominio de la World Wide Web (</a:t>
            </a:r>
            <a:r>
              <a:rPr b="1" lang="es" sz="1350">
                <a:solidFill>
                  <a:schemeClr val="dk1"/>
                </a:solidFill>
                <a:latin typeface="DM Sans"/>
                <a:ea typeface="DM Sans"/>
                <a:cs typeface="DM Sans"/>
                <a:sym typeface="DM Sans"/>
              </a:rPr>
              <a:t>WWW</a:t>
            </a:r>
            <a:r>
              <a:rPr lang="es" sz="1350">
                <a:solidFill>
                  <a:schemeClr val="dk1"/>
                </a:solidFill>
                <a:latin typeface="DM Sans"/>
                <a:ea typeface="DM Sans"/>
                <a:cs typeface="DM Sans"/>
                <a:sym typeface="DM Sans"/>
              </a:rPr>
              <a:t>).</a:t>
            </a:r>
            <a:endParaRPr sz="1350">
              <a:latin typeface="DM Sans"/>
              <a:ea typeface="DM Sans"/>
              <a:cs typeface="DM Sans"/>
              <a:sym typeface="DM Sans"/>
            </a:endParaRPr>
          </a:p>
        </p:txBody>
      </p:sp>
      <p:sp>
        <p:nvSpPr>
          <p:cNvPr id="523" name="Google Shape;523;p73"/>
          <p:cNvSpPr txBox="1"/>
          <p:nvPr/>
        </p:nvSpPr>
        <p:spPr>
          <a:xfrm>
            <a:off x="3409675" y="3407875"/>
            <a:ext cx="31128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4000"/>
              <a:buFont typeface="Arial"/>
              <a:buNone/>
            </a:pPr>
            <a:r>
              <a:rPr b="1" lang="es" sz="1350">
                <a:solidFill>
                  <a:schemeClr val="dk1"/>
                </a:solidFill>
                <a:highlight>
                  <a:schemeClr val="accent6"/>
                </a:highlight>
                <a:latin typeface="DM Sans"/>
                <a:ea typeface="DM Sans"/>
                <a:cs typeface="DM Sans"/>
                <a:sym typeface="DM Sans"/>
              </a:rPr>
              <a:t>¡Atención!</a:t>
            </a:r>
            <a:endParaRPr b="1" sz="1350">
              <a:solidFill>
                <a:schemeClr val="dk1"/>
              </a:solidFill>
              <a:highlight>
                <a:schemeClr val="accent6"/>
              </a:highlight>
              <a:latin typeface="DM Sans"/>
              <a:ea typeface="DM Sans"/>
              <a:cs typeface="DM Sans"/>
              <a:sym typeface="DM Sans"/>
            </a:endParaRPr>
          </a:p>
          <a:p>
            <a:pPr indent="0" lvl="0" marL="0" rtl="0" algn="ctr">
              <a:spcBef>
                <a:spcPts val="0"/>
              </a:spcBef>
              <a:spcAft>
                <a:spcPts val="0"/>
              </a:spcAft>
              <a:buClr>
                <a:schemeClr val="dk1"/>
              </a:buClr>
              <a:buSzPts val="4000"/>
              <a:buFont typeface="Arial"/>
              <a:buNone/>
            </a:pPr>
            <a:r>
              <a:rPr b="1" lang="es" sz="1350">
                <a:solidFill>
                  <a:schemeClr val="dk1"/>
                </a:solidFill>
                <a:latin typeface="DM Sans"/>
                <a:ea typeface="DM Sans"/>
                <a:cs typeface="DM Sans"/>
                <a:sym typeface="DM Sans"/>
              </a:rPr>
              <a:t>Sitio y página web </a:t>
            </a:r>
            <a:r>
              <a:rPr b="1" lang="es" sz="1350">
                <a:solidFill>
                  <a:schemeClr val="dk1"/>
                </a:solidFill>
                <a:highlight>
                  <a:schemeClr val="accent6"/>
                </a:highlight>
                <a:latin typeface="DM Sans"/>
                <a:ea typeface="DM Sans"/>
                <a:cs typeface="DM Sans"/>
                <a:sym typeface="DM Sans"/>
              </a:rPr>
              <a:t>no</a:t>
            </a:r>
            <a:r>
              <a:rPr b="1" lang="es" sz="1350">
                <a:solidFill>
                  <a:schemeClr val="dk1"/>
                </a:solidFill>
                <a:latin typeface="DM Sans"/>
                <a:ea typeface="DM Sans"/>
                <a:cs typeface="DM Sans"/>
                <a:sym typeface="DM Sans"/>
              </a:rPr>
              <a:t> son lo mismo</a:t>
            </a:r>
            <a:endParaRPr b="1" sz="1350">
              <a:latin typeface="DM Sans"/>
              <a:ea typeface="DM Sans"/>
              <a:cs typeface="DM Sans"/>
              <a:sym typeface="DM Sans"/>
            </a:endParaRPr>
          </a:p>
        </p:txBody>
      </p:sp>
      <p:pic>
        <p:nvPicPr>
          <p:cNvPr id="524" name="Google Shape;524;p73"/>
          <p:cNvPicPr preferRelativeResize="0"/>
          <p:nvPr/>
        </p:nvPicPr>
        <p:blipFill>
          <a:blip r:embed="rId3">
            <a:alphaModFix/>
          </a:blip>
          <a:stretch>
            <a:fillRect/>
          </a:stretch>
        </p:blipFill>
        <p:spPr>
          <a:xfrm>
            <a:off x="2621525" y="3408773"/>
            <a:ext cx="598525" cy="5985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74"/>
          <p:cNvSpPr txBox="1"/>
          <p:nvPr/>
        </p:nvSpPr>
        <p:spPr>
          <a:xfrm>
            <a:off x="501450" y="570475"/>
            <a:ext cx="60957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Diferencia entre página web y sitio web</a:t>
            </a:r>
            <a:endParaRPr b="1" i="0" sz="4000" u="none" cap="none" strike="noStrike">
              <a:solidFill>
                <a:schemeClr val="dk1"/>
              </a:solidFill>
              <a:latin typeface="DM Sans"/>
              <a:ea typeface="DM Sans"/>
              <a:cs typeface="DM Sans"/>
              <a:sym typeface="DM Sans"/>
            </a:endParaRPr>
          </a:p>
        </p:txBody>
      </p:sp>
      <p:pic>
        <p:nvPicPr>
          <p:cNvPr id="530" name="Google Shape;530;p74"/>
          <p:cNvPicPr preferRelativeResize="0"/>
          <p:nvPr/>
        </p:nvPicPr>
        <p:blipFill rotWithShape="1">
          <a:blip r:embed="rId3">
            <a:alphaModFix/>
          </a:blip>
          <a:srcRect b="0" l="0" r="0" t="4770"/>
          <a:stretch/>
        </p:blipFill>
        <p:spPr>
          <a:xfrm>
            <a:off x="4454726" y="1721825"/>
            <a:ext cx="4187826" cy="2492525"/>
          </a:xfrm>
          <a:prstGeom prst="rect">
            <a:avLst/>
          </a:prstGeom>
          <a:noFill/>
          <a:ln>
            <a:noFill/>
          </a:ln>
        </p:spPr>
      </p:pic>
      <p:sp>
        <p:nvSpPr>
          <p:cNvPr id="531" name="Google Shape;531;p74"/>
          <p:cNvSpPr txBox="1"/>
          <p:nvPr/>
        </p:nvSpPr>
        <p:spPr>
          <a:xfrm>
            <a:off x="476250" y="2233200"/>
            <a:ext cx="3978600" cy="14316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90FF"/>
              </a:buClr>
              <a:buSzPts val="1350"/>
              <a:buFont typeface="DM Sans"/>
              <a:buChar char="✓"/>
            </a:pPr>
            <a:r>
              <a:rPr lang="es" sz="1350">
                <a:solidFill>
                  <a:schemeClr val="dk1"/>
                </a:solidFill>
                <a:highlight>
                  <a:srgbClr val="FFFFFF"/>
                </a:highlight>
                <a:latin typeface="DM Sans"/>
                <a:ea typeface="DM Sans"/>
                <a:cs typeface="DM Sans"/>
                <a:sym typeface="DM Sans"/>
              </a:rPr>
              <a:t>Una </a:t>
            </a:r>
            <a:r>
              <a:rPr b="1" lang="es" sz="1350">
                <a:solidFill>
                  <a:schemeClr val="dk1"/>
                </a:solidFill>
                <a:highlight>
                  <a:srgbClr val="FFFFFF"/>
                </a:highlight>
                <a:latin typeface="DM Sans"/>
                <a:ea typeface="DM Sans"/>
                <a:cs typeface="DM Sans"/>
                <a:sym typeface="DM Sans"/>
              </a:rPr>
              <a:t>página web</a:t>
            </a:r>
            <a:r>
              <a:rPr lang="es" sz="1350">
                <a:solidFill>
                  <a:schemeClr val="dk1"/>
                </a:solidFill>
                <a:highlight>
                  <a:srgbClr val="FFFFFF"/>
                </a:highlight>
                <a:latin typeface="DM Sans"/>
                <a:ea typeface="DM Sans"/>
                <a:cs typeface="DM Sans"/>
                <a:sym typeface="DM Sans"/>
              </a:rPr>
              <a:t> es un </a:t>
            </a:r>
            <a:r>
              <a:rPr b="1" lang="es" sz="1350">
                <a:solidFill>
                  <a:schemeClr val="dk1"/>
                </a:solidFill>
                <a:highlight>
                  <a:srgbClr val="FFFFFF"/>
                </a:highlight>
                <a:latin typeface="DM Sans"/>
                <a:ea typeface="DM Sans"/>
                <a:cs typeface="DM Sans"/>
                <a:sym typeface="DM Sans"/>
              </a:rPr>
              <a:t>documento html</a:t>
            </a:r>
            <a:endParaRPr b="1" sz="1350">
              <a:solidFill>
                <a:schemeClr val="dk1"/>
              </a:solidFill>
              <a:highlight>
                <a:srgbClr val="FFFFFF"/>
              </a:highlight>
              <a:latin typeface="DM Sans"/>
              <a:ea typeface="DM Sans"/>
              <a:cs typeface="DM Sans"/>
              <a:sym typeface="DM Sans"/>
            </a:endParaRPr>
          </a:p>
          <a:p>
            <a:pPr indent="0" lvl="0" marL="457200" rtl="0" algn="l">
              <a:spcBef>
                <a:spcPts val="0"/>
              </a:spcBef>
              <a:spcAft>
                <a:spcPts val="0"/>
              </a:spcAft>
              <a:buNone/>
            </a:pPr>
            <a:r>
              <a:t/>
            </a:r>
            <a:endParaRPr b="1" sz="1350">
              <a:solidFill>
                <a:schemeClr val="dk1"/>
              </a:solidFill>
              <a:highlight>
                <a:srgbClr val="FFFFFF"/>
              </a:highlight>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chemeClr val="dk1"/>
                </a:solidFill>
                <a:highlight>
                  <a:srgbClr val="FFFFFF"/>
                </a:highlight>
                <a:latin typeface="DM Sans"/>
                <a:ea typeface="DM Sans"/>
                <a:cs typeface="DM Sans"/>
                <a:sym typeface="DM Sans"/>
              </a:rPr>
              <a:t>Un </a:t>
            </a:r>
            <a:r>
              <a:rPr b="1" lang="es" sz="1350">
                <a:solidFill>
                  <a:schemeClr val="dk1"/>
                </a:solidFill>
                <a:highlight>
                  <a:srgbClr val="FFFFFF"/>
                </a:highlight>
                <a:latin typeface="DM Sans"/>
                <a:ea typeface="DM Sans"/>
                <a:cs typeface="DM Sans"/>
                <a:sym typeface="DM Sans"/>
              </a:rPr>
              <a:t>sitio web</a:t>
            </a:r>
            <a:r>
              <a:rPr lang="es" sz="1350">
                <a:solidFill>
                  <a:schemeClr val="dk1"/>
                </a:solidFill>
                <a:highlight>
                  <a:srgbClr val="FFFFFF"/>
                </a:highlight>
                <a:latin typeface="DM Sans"/>
                <a:ea typeface="DM Sans"/>
                <a:cs typeface="DM Sans"/>
                <a:sym typeface="DM Sans"/>
              </a:rPr>
              <a:t> es un </a:t>
            </a:r>
            <a:r>
              <a:rPr b="1" lang="es" sz="1350">
                <a:solidFill>
                  <a:schemeClr val="dk1"/>
                </a:solidFill>
                <a:highlight>
                  <a:srgbClr val="FFFFFF"/>
                </a:highlight>
                <a:latin typeface="DM Sans"/>
                <a:ea typeface="DM Sans"/>
                <a:cs typeface="DM Sans"/>
                <a:sym typeface="DM Sans"/>
              </a:rPr>
              <a:t>conjunto de documentos html relacionados</a:t>
            </a:r>
            <a:r>
              <a:rPr lang="es" sz="1350">
                <a:solidFill>
                  <a:schemeClr val="dk1"/>
                </a:solidFill>
                <a:highlight>
                  <a:srgbClr val="FFFFFF"/>
                </a:highlight>
                <a:latin typeface="DM Sans"/>
                <a:ea typeface="DM Sans"/>
                <a:cs typeface="DM Sans"/>
                <a:sym typeface="DM Sans"/>
              </a:rPr>
              <a:t>, entre los cuales se puede navegar mediante el uso de enlaces o links</a:t>
            </a:r>
            <a:endParaRPr sz="1350">
              <a:solidFill>
                <a:schemeClr val="dk1"/>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5"/>
          <p:cNvSpPr txBox="1"/>
          <p:nvPr/>
        </p:nvSpPr>
        <p:spPr>
          <a:xfrm>
            <a:off x="476250" y="467500"/>
            <a:ext cx="81915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El modelo cliente - servidor </a:t>
            </a:r>
            <a:endParaRPr b="1" i="0" sz="4000" u="none" cap="none" strike="noStrike">
              <a:solidFill>
                <a:schemeClr val="dk1"/>
              </a:solidFill>
              <a:latin typeface="DM Sans"/>
              <a:ea typeface="DM Sans"/>
              <a:cs typeface="DM Sans"/>
              <a:sym typeface="DM Sans"/>
            </a:endParaRPr>
          </a:p>
        </p:txBody>
      </p:sp>
      <p:sp>
        <p:nvSpPr>
          <p:cNvPr id="537" name="Google Shape;537;p75"/>
          <p:cNvSpPr txBox="1"/>
          <p:nvPr/>
        </p:nvSpPr>
        <p:spPr>
          <a:xfrm>
            <a:off x="3226400" y="2322350"/>
            <a:ext cx="5441400" cy="220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800"/>
              <a:buFont typeface="Arial"/>
              <a:buNone/>
            </a:pPr>
            <a:r>
              <a:rPr lang="es" sz="1350">
                <a:solidFill>
                  <a:schemeClr val="dk1"/>
                </a:solidFill>
                <a:latin typeface="DM Sans"/>
                <a:ea typeface="DM Sans"/>
                <a:cs typeface="DM Sans"/>
                <a:sym typeface="DM Sans"/>
              </a:rPr>
              <a:t>Al abrir un browser o navegador e ingresar una página web se lo suele hacer por su nombre, por ejemplo: </a:t>
            </a:r>
            <a:r>
              <a:rPr lang="es" sz="1350" u="sng">
                <a:solidFill>
                  <a:schemeClr val="accent5"/>
                </a:solidFill>
                <a:latin typeface="DM Sans"/>
                <a:ea typeface="DM Sans"/>
                <a:cs typeface="DM Sans"/>
                <a:sym typeface="DM Sans"/>
                <a:hlinkClick r:id="rId3">
                  <a:extLst>
                    <a:ext uri="{A12FA001-AC4F-418D-AE19-62706E023703}">
                      <ahyp:hlinkClr val="tx"/>
                    </a:ext>
                  </a:extLst>
                </a:hlinkClick>
              </a:rPr>
              <a:t>www.coderhouse.com</a:t>
            </a:r>
            <a:r>
              <a:rPr lang="es" sz="1350">
                <a:solidFill>
                  <a:schemeClr val="accent5"/>
                </a:solidFill>
                <a:latin typeface="DM Sans"/>
                <a:ea typeface="DM Sans"/>
                <a:cs typeface="DM Sans"/>
                <a:sym typeface="DM Sans"/>
              </a:rPr>
              <a:t> </a:t>
            </a:r>
            <a:endParaRPr sz="1350">
              <a:solidFill>
                <a:schemeClr val="accent5"/>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8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800"/>
              <a:buFont typeface="Arial"/>
              <a:buNone/>
            </a:pPr>
            <a:r>
              <a:rPr lang="es" sz="1350">
                <a:solidFill>
                  <a:schemeClr val="dk1"/>
                </a:solidFill>
                <a:latin typeface="DM Sans"/>
                <a:ea typeface="DM Sans"/>
                <a:cs typeface="DM Sans"/>
                <a:sym typeface="DM Sans"/>
              </a:rPr>
              <a:t>A lo largo de toda la red de internet, existe una serie de máquinas que hacen de “agenda” y nos dan la dirección IP.</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800"/>
              <a:buFont typeface="Arial"/>
              <a:buNone/>
            </a:pPr>
            <a:r>
              <a:rPr lang="es" sz="1350">
                <a:solidFill>
                  <a:schemeClr val="dk1"/>
                </a:solidFill>
                <a:latin typeface="DM Sans"/>
                <a:ea typeface="DM Sans"/>
                <a:cs typeface="DM Sans"/>
                <a:sym typeface="DM Sans"/>
              </a:rPr>
              <a:t>La dirección IP es un conjunto de números que identifica, de manera lógica y jerárquica, a una interfaz en red. </a:t>
            </a:r>
            <a:endParaRPr sz="1350">
              <a:solidFill>
                <a:schemeClr val="dk1"/>
              </a:solidFill>
              <a:latin typeface="DM Sans"/>
              <a:ea typeface="DM Sans"/>
              <a:cs typeface="DM Sans"/>
              <a:sym typeface="DM Sans"/>
            </a:endParaRPr>
          </a:p>
          <a:p>
            <a:pPr indent="0" lvl="0" marL="0" rtl="0" algn="ctr">
              <a:lnSpc>
                <a:spcPct val="115000"/>
              </a:lnSpc>
              <a:spcBef>
                <a:spcPts val="1100"/>
              </a:spcBef>
              <a:spcAft>
                <a:spcPts val="0"/>
              </a:spcAft>
              <a:buClr>
                <a:schemeClr val="dk1"/>
              </a:buClr>
              <a:buSzPts val="1800"/>
              <a:buFont typeface="Arial"/>
              <a:buNone/>
            </a:pPr>
            <a:r>
              <a:rPr lang="es" sz="1350">
                <a:solidFill>
                  <a:schemeClr val="dk1"/>
                </a:solidFill>
                <a:highlight>
                  <a:schemeClr val="accent6"/>
                </a:highlight>
                <a:latin typeface="DM Sans"/>
                <a:ea typeface="DM Sans"/>
                <a:cs typeface="DM Sans"/>
                <a:sym typeface="DM Sans"/>
              </a:rPr>
              <a:t>Por ejemplo: </a:t>
            </a:r>
            <a:r>
              <a:rPr lang="es" sz="1350">
                <a:solidFill>
                  <a:schemeClr val="dk1"/>
                </a:solidFill>
                <a:highlight>
                  <a:schemeClr val="accent6"/>
                </a:highlight>
                <a:latin typeface="DM Sans"/>
                <a:ea typeface="DM Sans"/>
                <a:cs typeface="DM Sans"/>
                <a:sym typeface="DM Sans"/>
              </a:rPr>
              <a:t>www.google.com.ar  = 142.251.33.67</a:t>
            </a:r>
            <a:endParaRPr sz="1350">
              <a:highlight>
                <a:schemeClr val="accent6"/>
              </a:highlight>
              <a:latin typeface="DM Sans"/>
              <a:ea typeface="DM Sans"/>
              <a:cs typeface="DM Sans"/>
              <a:sym typeface="DM Sans"/>
            </a:endParaRPr>
          </a:p>
        </p:txBody>
      </p:sp>
      <p:pic>
        <p:nvPicPr>
          <p:cNvPr id="538" name="Google Shape;538;p75"/>
          <p:cNvPicPr preferRelativeResize="0"/>
          <p:nvPr/>
        </p:nvPicPr>
        <p:blipFill rotWithShape="1">
          <a:blip r:embed="rId4">
            <a:alphaModFix/>
          </a:blip>
          <a:srcRect b="0" l="21064" r="19647" t="0"/>
          <a:stretch/>
        </p:blipFill>
        <p:spPr>
          <a:xfrm>
            <a:off x="422575" y="2433075"/>
            <a:ext cx="2563200" cy="2223850"/>
          </a:xfrm>
          <a:prstGeom prst="rect">
            <a:avLst/>
          </a:prstGeom>
          <a:noFill/>
          <a:ln>
            <a:noFill/>
          </a:ln>
        </p:spPr>
      </p:pic>
      <p:pic>
        <p:nvPicPr>
          <p:cNvPr id="539" name="Google Shape;539;p75"/>
          <p:cNvPicPr preferRelativeResize="0"/>
          <p:nvPr/>
        </p:nvPicPr>
        <p:blipFill rotWithShape="1">
          <a:blip r:embed="rId5">
            <a:alphaModFix/>
          </a:blip>
          <a:srcRect b="20290" l="5604" r="8299" t="19465"/>
          <a:stretch/>
        </p:blipFill>
        <p:spPr>
          <a:xfrm>
            <a:off x="885900" y="1494125"/>
            <a:ext cx="7113625" cy="6479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6"/>
          <p:cNvSpPr txBox="1"/>
          <p:nvPr/>
        </p:nvSpPr>
        <p:spPr>
          <a:xfrm>
            <a:off x="2525100" y="487250"/>
            <a:ext cx="61116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El modelo cliente - servidor </a:t>
            </a:r>
            <a:endParaRPr b="1" i="0" sz="4000" u="none" cap="none" strike="noStrike">
              <a:solidFill>
                <a:schemeClr val="dk1"/>
              </a:solidFill>
              <a:latin typeface="DM Sans"/>
              <a:ea typeface="DM Sans"/>
              <a:cs typeface="DM Sans"/>
              <a:sym typeface="DM Sans"/>
            </a:endParaRPr>
          </a:p>
        </p:txBody>
      </p:sp>
      <p:sp>
        <p:nvSpPr>
          <p:cNvPr id="545" name="Google Shape;545;p76"/>
          <p:cNvSpPr txBox="1"/>
          <p:nvPr/>
        </p:nvSpPr>
        <p:spPr>
          <a:xfrm>
            <a:off x="3226400" y="2322338"/>
            <a:ext cx="4987200" cy="392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100"/>
              </a:spcBef>
              <a:spcAft>
                <a:spcPts val="0"/>
              </a:spcAft>
              <a:buClr>
                <a:schemeClr val="dk1"/>
              </a:buClr>
              <a:buSzPts val="1800"/>
              <a:buFont typeface="Arial"/>
              <a:buNone/>
            </a:pPr>
            <a:r>
              <a:t/>
            </a:r>
            <a:endParaRPr sz="1350">
              <a:highlight>
                <a:schemeClr val="accent5"/>
              </a:highlight>
              <a:latin typeface="DM Sans"/>
              <a:ea typeface="DM Sans"/>
              <a:cs typeface="DM Sans"/>
              <a:sym typeface="DM Sans"/>
            </a:endParaRPr>
          </a:p>
        </p:txBody>
      </p:sp>
      <p:sp>
        <p:nvSpPr>
          <p:cNvPr id="546" name="Google Shape;546;p76"/>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7" name="Google Shape;547;p76"/>
          <p:cNvPicPr preferRelativeResize="0"/>
          <p:nvPr/>
        </p:nvPicPr>
        <p:blipFill>
          <a:blip r:embed="rId3">
            <a:alphaModFix/>
          </a:blip>
          <a:stretch>
            <a:fillRect/>
          </a:stretch>
        </p:blipFill>
        <p:spPr>
          <a:xfrm>
            <a:off x="440875" y="2143250"/>
            <a:ext cx="4202225" cy="1756399"/>
          </a:xfrm>
          <a:prstGeom prst="rect">
            <a:avLst/>
          </a:prstGeom>
          <a:noFill/>
          <a:ln>
            <a:noFill/>
          </a:ln>
        </p:spPr>
      </p:pic>
      <p:sp>
        <p:nvSpPr>
          <p:cNvPr id="548" name="Google Shape;548;p76"/>
          <p:cNvSpPr txBox="1"/>
          <p:nvPr/>
        </p:nvSpPr>
        <p:spPr>
          <a:xfrm>
            <a:off x="4643100" y="1646550"/>
            <a:ext cx="3885300" cy="29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lang="es" sz="1350">
                <a:solidFill>
                  <a:schemeClr val="dk1"/>
                </a:solidFill>
                <a:latin typeface="DM Sans"/>
                <a:ea typeface="DM Sans"/>
                <a:cs typeface="DM Sans"/>
                <a:sym typeface="DM Sans"/>
              </a:rPr>
              <a:t>Cuando la petición llega al servidor, el mismo resuelve: </a:t>
            </a:r>
            <a:endParaRPr sz="1350">
              <a:solidFill>
                <a:schemeClr val="dk1"/>
              </a:solidFill>
              <a:latin typeface="DM Sans"/>
              <a:ea typeface="DM Sans"/>
              <a:cs typeface="DM Sans"/>
              <a:sym typeface="DM Sans"/>
            </a:endParaRPr>
          </a:p>
          <a:p>
            <a:pPr indent="-314325" lvl="0" marL="457200" rtl="0" algn="l">
              <a:lnSpc>
                <a:spcPct val="115000"/>
              </a:lnSpc>
              <a:spcBef>
                <a:spcPts val="11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Si el sitio efectivamente está en ese servidor.</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Qué directorio (o carpeta) se corresponde con ese sitio web.</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Qué archivo está siendo solicitado (si no es ninguno, siempre se busca uno por defecto).</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Qué tecnologías conforman esos archivos. </a:t>
            </a:r>
            <a:endParaRPr sz="1350">
              <a:solidFill>
                <a:schemeClr val="dk1"/>
              </a:solidFill>
              <a:latin typeface="DM Sans"/>
              <a:ea typeface="DM Sans"/>
              <a:cs typeface="DM Sans"/>
              <a:sym typeface="DM Sans"/>
            </a:endParaRPr>
          </a:p>
        </p:txBody>
      </p:sp>
      <p:sp>
        <p:nvSpPr>
          <p:cNvPr id="549" name="Google Shape;549;p76"/>
          <p:cNvSpPr txBox="1"/>
          <p:nvPr/>
        </p:nvSpPr>
        <p:spPr>
          <a:xfrm>
            <a:off x="476250" y="4703850"/>
            <a:ext cx="6183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rgbClr val="9E9E9E"/>
                </a:solidFill>
                <a:latin typeface="DM Sans"/>
                <a:ea typeface="DM Sans"/>
                <a:cs typeface="DM Sans"/>
                <a:sym typeface="DM Sans"/>
              </a:rPr>
              <a:t>Fuente: Imagen recuperada de </a:t>
            </a:r>
            <a:r>
              <a:rPr lang="es" sz="1100" u="sng">
                <a:solidFill>
                  <a:schemeClr val="hlink"/>
                </a:solidFill>
                <a:latin typeface="DM Sans"/>
                <a:ea typeface="DM Sans"/>
                <a:cs typeface="DM Sans"/>
                <a:sym typeface="DM Sans"/>
                <a:hlinkClick r:id="rId4"/>
              </a:rPr>
              <a:t>132.72.155.230:3838</a:t>
            </a:r>
            <a:endParaRPr sz="1100">
              <a:solidFill>
                <a:srgbClr val="9E9E9E"/>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32"/>
          <p:cNvSpPr/>
          <p:nvPr/>
        </p:nvSpPr>
        <p:spPr>
          <a:xfrm>
            <a:off x="3119075" y="3109100"/>
            <a:ext cx="2934000" cy="1416000"/>
          </a:xfrm>
          <a:prstGeom prst="rect">
            <a:avLst/>
          </a:prstGeom>
          <a:no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2"/>
          <p:cNvSpPr txBox="1"/>
          <p:nvPr/>
        </p:nvSpPr>
        <p:spPr>
          <a:xfrm>
            <a:off x="1404863" y="1552663"/>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¿Dudas sobre el</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onboarding?</a:t>
            </a:r>
            <a:endParaRPr b="1" sz="4000">
              <a:solidFill>
                <a:srgbClr val="EAFF6A"/>
              </a:solidFill>
              <a:latin typeface="DM Sans"/>
              <a:ea typeface="DM Sans"/>
              <a:cs typeface="DM Sans"/>
              <a:sym typeface="DM Sans"/>
            </a:endParaRPr>
          </a:p>
        </p:txBody>
      </p:sp>
      <p:sp>
        <p:nvSpPr>
          <p:cNvPr id="126" name="Google Shape;126;p32"/>
          <p:cNvSpPr txBox="1"/>
          <p:nvPr/>
        </p:nvSpPr>
        <p:spPr>
          <a:xfrm>
            <a:off x="3386371" y="3263000"/>
            <a:ext cx="23994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Mira los vídeos de Onboarding en la Plataforma</a:t>
            </a:r>
            <a:endParaRPr sz="2000">
              <a:solidFill>
                <a:schemeClr val="lt1"/>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77"/>
          <p:cNvSpPr txBox="1"/>
          <p:nvPr/>
        </p:nvSpPr>
        <p:spPr>
          <a:xfrm>
            <a:off x="855900" y="362550"/>
            <a:ext cx="7432200" cy="637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3000"/>
              <a:buFont typeface="Arial"/>
              <a:buNone/>
            </a:pPr>
            <a:r>
              <a:rPr b="1" lang="es" sz="3500" u="none" cap="none" strike="noStrike">
                <a:solidFill>
                  <a:schemeClr val="dk1"/>
                </a:solidFill>
                <a:latin typeface="DM Sans"/>
                <a:ea typeface="DM Sans"/>
                <a:cs typeface="DM Sans"/>
                <a:sym typeface="DM Sans"/>
              </a:rPr>
              <a:t>E</a:t>
            </a:r>
            <a:r>
              <a:rPr b="1" lang="es" sz="3500">
                <a:solidFill>
                  <a:schemeClr val="dk1"/>
                </a:solidFill>
                <a:latin typeface="DM Sans"/>
                <a:ea typeface="DM Sans"/>
                <a:cs typeface="DM Sans"/>
                <a:sym typeface="DM Sans"/>
              </a:rPr>
              <a:t>l modelo cliente</a:t>
            </a:r>
            <a:r>
              <a:rPr b="1" lang="es" sz="3500" u="none" cap="none" strike="noStrike">
                <a:solidFill>
                  <a:schemeClr val="dk1"/>
                </a:solidFill>
                <a:latin typeface="DM Sans"/>
                <a:ea typeface="DM Sans"/>
                <a:cs typeface="DM Sans"/>
                <a:sym typeface="DM Sans"/>
              </a:rPr>
              <a:t>-</a:t>
            </a:r>
            <a:r>
              <a:rPr b="1" lang="es" sz="3500">
                <a:solidFill>
                  <a:schemeClr val="dk1"/>
                </a:solidFill>
                <a:latin typeface="DM Sans"/>
                <a:ea typeface="DM Sans"/>
                <a:cs typeface="DM Sans"/>
                <a:sym typeface="DM Sans"/>
              </a:rPr>
              <a:t>servidor</a:t>
            </a:r>
            <a:r>
              <a:rPr b="1" lang="es" sz="3500" u="none" cap="none" strike="noStrike">
                <a:solidFill>
                  <a:schemeClr val="dk1"/>
                </a:solidFill>
                <a:latin typeface="DM Sans"/>
                <a:ea typeface="DM Sans"/>
                <a:cs typeface="DM Sans"/>
                <a:sym typeface="DM Sans"/>
              </a:rPr>
              <a:t> </a:t>
            </a:r>
            <a:endParaRPr b="1" sz="3500" u="none" cap="none" strike="noStrike">
              <a:solidFill>
                <a:schemeClr val="dk1"/>
              </a:solidFill>
              <a:latin typeface="DM Sans"/>
              <a:ea typeface="DM Sans"/>
              <a:cs typeface="DM Sans"/>
              <a:sym typeface="DM Sans"/>
            </a:endParaRPr>
          </a:p>
        </p:txBody>
      </p:sp>
      <p:pic>
        <p:nvPicPr>
          <p:cNvPr id="555" name="Google Shape;555;p77"/>
          <p:cNvPicPr preferRelativeResize="0"/>
          <p:nvPr/>
        </p:nvPicPr>
        <p:blipFill rotWithShape="1">
          <a:blip r:embed="rId3">
            <a:alphaModFix/>
          </a:blip>
          <a:srcRect b="10674" l="0" r="0" t="0"/>
          <a:stretch/>
        </p:blipFill>
        <p:spPr>
          <a:xfrm>
            <a:off x="1748650" y="1076550"/>
            <a:ext cx="6312125" cy="35062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78"/>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FAC0E9"/>
                </a:solidFill>
                <a:latin typeface="DM Sans"/>
                <a:ea typeface="DM Sans"/>
                <a:cs typeface="DM Sans"/>
                <a:sym typeface="DM Sans"/>
              </a:rPr>
              <a:t>Herramientas</a:t>
            </a:r>
            <a:r>
              <a:rPr b="1" lang="es" sz="4000">
                <a:solidFill>
                  <a:schemeClr val="lt1"/>
                </a:solidFill>
                <a:latin typeface="DM Sans"/>
                <a:ea typeface="DM Sans"/>
                <a:cs typeface="DM Sans"/>
                <a:sym typeface="DM Sans"/>
              </a:rPr>
              <a:t> a utilizar en el curso</a:t>
            </a:r>
            <a:endParaRPr b="1" i="0" sz="4000" u="none" cap="none" strike="noStrike">
              <a:solidFill>
                <a:srgbClr val="83AEFB"/>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79"/>
          <p:cNvSpPr txBox="1"/>
          <p:nvPr>
            <p:ph idx="1" type="subTitle"/>
          </p:nvPr>
        </p:nvSpPr>
        <p:spPr>
          <a:xfrm>
            <a:off x="476250" y="455725"/>
            <a:ext cx="6687300" cy="72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Exploradores</a:t>
            </a:r>
            <a:endParaRPr i="1" sz="4000">
              <a:solidFill>
                <a:schemeClr val="dk1"/>
              </a:solidFill>
              <a:latin typeface="Didact Gothic"/>
              <a:ea typeface="Didact Gothic"/>
              <a:cs typeface="Didact Gothic"/>
              <a:sym typeface="Didact Gothic"/>
            </a:endParaRPr>
          </a:p>
        </p:txBody>
      </p:sp>
      <p:sp>
        <p:nvSpPr>
          <p:cNvPr id="566" name="Google Shape;566;p79"/>
          <p:cNvSpPr txBox="1"/>
          <p:nvPr/>
        </p:nvSpPr>
        <p:spPr>
          <a:xfrm>
            <a:off x="3335475" y="1019475"/>
            <a:ext cx="5529900" cy="39627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800"/>
              <a:buFont typeface="Arial"/>
              <a:buNone/>
            </a:pPr>
            <a:r>
              <a:rPr i="0" lang="es" sz="1350" u="none" cap="none" strike="noStrike">
                <a:solidFill>
                  <a:srgbClr val="000000"/>
                </a:solidFill>
                <a:latin typeface="DM Sans"/>
                <a:ea typeface="DM Sans"/>
                <a:cs typeface="DM Sans"/>
                <a:sym typeface="DM Sans"/>
              </a:rPr>
              <a:t>Para probar tu web, necesitarás varios exploradores, con el fin de corroborar si los mismos soportan las etiquetas aplicadas al diseño. Los más comunes son:</a:t>
            </a:r>
            <a:endParaRPr i="0" sz="1350" u="none" cap="none" strike="noStrike">
              <a:solidFill>
                <a:srgbClr val="000000"/>
              </a:solidFill>
              <a:latin typeface="DM Sans"/>
              <a:ea typeface="DM Sans"/>
              <a:cs typeface="DM Sans"/>
              <a:sym typeface="DM Sans"/>
            </a:endParaRPr>
          </a:p>
          <a:p>
            <a:pPr indent="457200" lvl="0" marL="0" marR="0" rtl="0" algn="just">
              <a:lnSpc>
                <a:spcPct val="115000"/>
              </a:lnSpc>
              <a:spcBef>
                <a:spcPts val="0"/>
              </a:spcBef>
              <a:spcAft>
                <a:spcPts val="0"/>
              </a:spcAft>
              <a:buClr>
                <a:srgbClr val="000000"/>
              </a:buClr>
              <a:buSzPts val="1800"/>
              <a:buFont typeface="Arial"/>
              <a:buNone/>
            </a:pPr>
            <a:r>
              <a:t/>
            </a:r>
            <a:endParaRPr i="0" sz="1350" u="none" cap="none" strike="noStrike">
              <a:solidFill>
                <a:srgbClr val="000000"/>
              </a:solidFill>
              <a:latin typeface="DM Sans"/>
              <a:ea typeface="DM Sans"/>
              <a:cs typeface="DM Sans"/>
              <a:sym typeface="DM Sans"/>
            </a:endParaRPr>
          </a:p>
          <a:p>
            <a:pPr indent="-175724" lvl="0" marL="179999" marR="0" rtl="0" algn="l">
              <a:lnSpc>
                <a:spcPct val="115000"/>
              </a:lnSpc>
              <a:spcBef>
                <a:spcPts val="0"/>
              </a:spcBef>
              <a:spcAft>
                <a:spcPts val="0"/>
              </a:spcAft>
              <a:buClr>
                <a:srgbClr val="121212"/>
              </a:buClr>
              <a:buSzPts val="1350"/>
              <a:buFont typeface="DM Sans"/>
              <a:buAutoNum type="arabicPeriod"/>
            </a:pPr>
            <a:r>
              <a:rPr lang="es" sz="1350">
                <a:latin typeface="DM Sans"/>
                <a:ea typeface="DM Sans"/>
                <a:cs typeface="DM Sans"/>
                <a:sym typeface="DM Sans"/>
              </a:rPr>
              <a:t>Google Chrome </a:t>
            </a:r>
            <a:r>
              <a:rPr lang="es" sz="1350" u="sng">
                <a:solidFill>
                  <a:schemeClr val="hlink"/>
                </a:solidFill>
                <a:latin typeface="DM Sans"/>
                <a:ea typeface="DM Sans"/>
                <a:cs typeface="DM Sans"/>
                <a:sym typeface="DM Sans"/>
                <a:hlinkClick r:id="rId3"/>
              </a:rPr>
              <a:t>https://www.google.com/intl/es_es/chrome/</a:t>
            </a:r>
            <a:r>
              <a:rPr lang="es" sz="1350">
                <a:latin typeface="DM Sans"/>
                <a:ea typeface="DM Sans"/>
                <a:cs typeface="DM Sans"/>
                <a:sym typeface="DM Sans"/>
              </a:rPr>
              <a:t> </a:t>
            </a:r>
            <a:endParaRPr i="0" sz="1350" u="none" cap="none" strike="noStrike">
              <a:solidFill>
                <a:srgbClr val="000000"/>
              </a:solidFill>
              <a:latin typeface="DM Sans"/>
              <a:ea typeface="DM Sans"/>
              <a:cs typeface="DM Sans"/>
              <a:sym typeface="DM Sans"/>
            </a:endParaRPr>
          </a:p>
          <a:p>
            <a:pPr indent="-175724" lvl="0" marL="179999" marR="0" rtl="0" algn="l">
              <a:lnSpc>
                <a:spcPct val="115000"/>
              </a:lnSpc>
              <a:spcBef>
                <a:spcPts val="0"/>
              </a:spcBef>
              <a:spcAft>
                <a:spcPts val="0"/>
              </a:spcAft>
              <a:buClr>
                <a:srgbClr val="121212"/>
              </a:buClr>
              <a:buSzPts val="1350"/>
              <a:buFont typeface="DM Sans"/>
              <a:buAutoNum type="arabicPeriod"/>
            </a:pPr>
            <a:r>
              <a:rPr lang="es" sz="1350">
                <a:latin typeface="DM Sans"/>
                <a:ea typeface="DM Sans"/>
                <a:cs typeface="DM Sans"/>
                <a:sym typeface="DM Sans"/>
              </a:rPr>
              <a:t>Microsoft Edge  </a:t>
            </a:r>
            <a:r>
              <a:rPr lang="es" sz="1350" u="sng">
                <a:solidFill>
                  <a:schemeClr val="hlink"/>
                </a:solidFill>
                <a:latin typeface="DM Sans"/>
                <a:ea typeface="DM Sans"/>
                <a:cs typeface="DM Sans"/>
                <a:sym typeface="DM Sans"/>
                <a:hlinkClick r:id="rId4"/>
              </a:rPr>
              <a:t>https://www.microsoft.com/es-es/edge</a:t>
            </a:r>
            <a:r>
              <a:rPr lang="es" sz="1350">
                <a:latin typeface="DM Sans"/>
                <a:ea typeface="DM Sans"/>
                <a:cs typeface="DM Sans"/>
                <a:sym typeface="DM Sans"/>
              </a:rPr>
              <a:t> </a:t>
            </a:r>
            <a:endParaRPr i="0" sz="1350" u="none" cap="none" strike="noStrike">
              <a:solidFill>
                <a:srgbClr val="000000"/>
              </a:solidFill>
              <a:latin typeface="DM Sans"/>
              <a:ea typeface="DM Sans"/>
              <a:cs typeface="DM Sans"/>
              <a:sym typeface="DM Sans"/>
            </a:endParaRPr>
          </a:p>
          <a:p>
            <a:pPr indent="-175724" lvl="0" marL="179999" marR="0" rtl="0" algn="l">
              <a:lnSpc>
                <a:spcPct val="115000"/>
              </a:lnSpc>
              <a:spcBef>
                <a:spcPts val="0"/>
              </a:spcBef>
              <a:spcAft>
                <a:spcPts val="0"/>
              </a:spcAft>
              <a:buClr>
                <a:srgbClr val="121212"/>
              </a:buClr>
              <a:buSzPts val="1350"/>
              <a:buFont typeface="DM Sans"/>
              <a:buAutoNum type="arabicPeriod"/>
            </a:pPr>
            <a:r>
              <a:rPr lang="es" sz="1350">
                <a:latin typeface="DM Sans"/>
                <a:ea typeface="DM Sans"/>
                <a:cs typeface="DM Sans"/>
                <a:sym typeface="DM Sans"/>
              </a:rPr>
              <a:t>Firefox </a:t>
            </a:r>
            <a:r>
              <a:rPr lang="es" sz="1350" u="sng">
                <a:solidFill>
                  <a:schemeClr val="hlink"/>
                </a:solidFill>
                <a:latin typeface="DM Sans"/>
                <a:ea typeface="DM Sans"/>
                <a:cs typeface="DM Sans"/>
                <a:sym typeface="DM Sans"/>
                <a:hlinkClick r:id="rId5"/>
              </a:rPr>
              <a:t>https://www.mozilla.org/es-ES/firefox/new/</a:t>
            </a:r>
            <a:r>
              <a:rPr lang="es" sz="1350">
                <a:latin typeface="DM Sans"/>
                <a:ea typeface="DM Sans"/>
                <a:cs typeface="DM Sans"/>
                <a:sym typeface="DM Sans"/>
              </a:rPr>
              <a:t> </a:t>
            </a:r>
            <a:endParaRPr i="0" sz="1350" u="none" cap="none" strike="noStrike">
              <a:solidFill>
                <a:srgbClr val="000000"/>
              </a:solidFill>
              <a:latin typeface="DM Sans"/>
              <a:ea typeface="DM Sans"/>
              <a:cs typeface="DM Sans"/>
              <a:sym typeface="DM Sans"/>
            </a:endParaRPr>
          </a:p>
          <a:p>
            <a:pPr indent="-175724" lvl="0" marL="179999" marR="0" rtl="0" algn="l">
              <a:lnSpc>
                <a:spcPct val="115000"/>
              </a:lnSpc>
              <a:spcBef>
                <a:spcPts val="0"/>
              </a:spcBef>
              <a:spcAft>
                <a:spcPts val="0"/>
              </a:spcAft>
              <a:buClr>
                <a:srgbClr val="121212"/>
              </a:buClr>
              <a:buSzPts val="1350"/>
              <a:buFont typeface="DM Sans"/>
              <a:buAutoNum type="arabicPeriod"/>
            </a:pPr>
            <a:r>
              <a:rPr lang="es" sz="1350">
                <a:latin typeface="DM Sans"/>
                <a:ea typeface="DM Sans"/>
                <a:cs typeface="DM Sans"/>
                <a:sym typeface="DM Sans"/>
              </a:rPr>
              <a:t>Safari </a:t>
            </a:r>
            <a:r>
              <a:rPr lang="es" sz="1350" u="sng">
                <a:solidFill>
                  <a:schemeClr val="hlink"/>
                </a:solidFill>
                <a:latin typeface="DM Sans"/>
                <a:ea typeface="DM Sans"/>
                <a:cs typeface="DM Sans"/>
                <a:sym typeface="DM Sans"/>
                <a:hlinkClick r:id="rId6"/>
              </a:rPr>
              <a:t>https://www.apple.com/es/safari/</a:t>
            </a:r>
            <a:r>
              <a:rPr lang="es" sz="1350">
                <a:latin typeface="DM Sans"/>
                <a:ea typeface="DM Sans"/>
                <a:cs typeface="DM Sans"/>
                <a:sym typeface="DM Sans"/>
              </a:rPr>
              <a:t> </a:t>
            </a:r>
            <a:endParaRPr sz="1350">
              <a:latin typeface="DM Sans"/>
              <a:ea typeface="DM Sans"/>
              <a:cs typeface="DM Sans"/>
              <a:sym typeface="DM Sans"/>
            </a:endParaRPr>
          </a:p>
          <a:p>
            <a:pPr indent="-175724" lvl="0" marL="179999" marR="0" rtl="0" algn="l">
              <a:lnSpc>
                <a:spcPct val="115000"/>
              </a:lnSpc>
              <a:spcBef>
                <a:spcPts val="0"/>
              </a:spcBef>
              <a:spcAft>
                <a:spcPts val="0"/>
              </a:spcAft>
              <a:buClr>
                <a:srgbClr val="121212"/>
              </a:buClr>
              <a:buSzPts val="1350"/>
              <a:buFont typeface="DM Sans"/>
              <a:buAutoNum type="arabicPeriod"/>
            </a:pPr>
            <a:r>
              <a:rPr lang="es" sz="1350">
                <a:latin typeface="DM Sans"/>
                <a:ea typeface="DM Sans"/>
                <a:cs typeface="DM Sans"/>
                <a:sym typeface="DM Sans"/>
              </a:rPr>
              <a:t>Opera </a:t>
            </a:r>
            <a:r>
              <a:rPr lang="es" sz="1350" u="sng">
                <a:solidFill>
                  <a:schemeClr val="hlink"/>
                </a:solidFill>
                <a:latin typeface="DM Sans"/>
                <a:ea typeface="DM Sans"/>
                <a:cs typeface="DM Sans"/>
                <a:sym typeface="DM Sans"/>
                <a:hlinkClick r:id="rId7"/>
              </a:rPr>
              <a:t>https://www.opera.com/es</a:t>
            </a:r>
            <a:r>
              <a:rPr lang="es" sz="1350">
                <a:latin typeface="DM Sans"/>
                <a:ea typeface="DM Sans"/>
                <a:cs typeface="DM Sans"/>
                <a:sym typeface="DM Sans"/>
              </a:rPr>
              <a:t> </a:t>
            </a:r>
            <a:endParaRPr sz="1350">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567" name="Google Shape;567;p79"/>
          <p:cNvPicPr preferRelativeResize="0"/>
          <p:nvPr/>
        </p:nvPicPr>
        <p:blipFill>
          <a:blip r:embed="rId8">
            <a:alphaModFix/>
          </a:blip>
          <a:stretch>
            <a:fillRect/>
          </a:stretch>
        </p:blipFill>
        <p:spPr>
          <a:xfrm>
            <a:off x="476250" y="1308813"/>
            <a:ext cx="1743075" cy="342900"/>
          </a:xfrm>
          <a:prstGeom prst="rect">
            <a:avLst/>
          </a:prstGeom>
          <a:noFill/>
          <a:ln>
            <a:noFill/>
          </a:ln>
        </p:spPr>
      </p:pic>
      <p:pic>
        <p:nvPicPr>
          <p:cNvPr id="568" name="Google Shape;568;p79"/>
          <p:cNvPicPr preferRelativeResize="0"/>
          <p:nvPr/>
        </p:nvPicPr>
        <p:blipFill>
          <a:blip r:embed="rId9">
            <a:alphaModFix/>
          </a:blip>
          <a:stretch>
            <a:fillRect/>
          </a:stretch>
        </p:blipFill>
        <p:spPr>
          <a:xfrm>
            <a:off x="944975" y="1889913"/>
            <a:ext cx="2066925" cy="457200"/>
          </a:xfrm>
          <a:prstGeom prst="rect">
            <a:avLst/>
          </a:prstGeom>
          <a:noFill/>
          <a:ln>
            <a:noFill/>
          </a:ln>
        </p:spPr>
      </p:pic>
      <p:pic>
        <p:nvPicPr>
          <p:cNvPr id="569" name="Google Shape;569;p79"/>
          <p:cNvPicPr preferRelativeResize="0"/>
          <p:nvPr/>
        </p:nvPicPr>
        <p:blipFill>
          <a:blip r:embed="rId10">
            <a:alphaModFix/>
          </a:blip>
          <a:stretch>
            <a:fillRect/>
          </a:stretch>
        </p:blipFill>
        <p:spPr>
          <a:xfrm>
            <a:off x="449550" y="2547763"/>
            <a:ext cx="2600325" cy="590550"/>
          </a:xfrm>
          <a:prstGeom prst="rect">
            <a:avLst/>
          </a:prstGeom>
          <a:noFill/>
          <a:ln>
            <a:noFill/>
          </a:ln>
        </p:spPr>
      </p:pic>
      <p:pic>
        <p:nvPicPr>
          <p:cNvPr id="570" name="Google Shape;570;p79"/>
          <p:cNvPicPr preferRelativeResize="0"/>
          <p:nvPr/>
        </p:nvPicPr>
        <p:blipFill>
          <a:blip r:embed="rId11">
            <a:alphaModFix/>
          </a:blip>
          <a:stretch>
            <a:fillRect/>
          </a:stretch>
        </p:blipFill>
        <p:spPr>
          <a:xfrm>
            <a:off x="1615275" y="4048050"/>
            <a:ext cx="1123950" cy="485775"/>
          </a:xfrm>
          <a:prstGeom prst="rect">
            <a:avLst/>
          </a:prstGeom>
          <a:noFill/>
          <a:ln>
            <a:noFill/>
          </a:ln>
        </p:spPr>
      </p:pic>
      <p:pic>
        <p:nvPicPr>
          <p:cNvPr id="571" name="Google Shape;571;p79"/>
          <p:cNvPicPr preferRelativeResize="0"/>
          <p:nvPr/>
        </p:nvPicPr>
        <p:blipFill>
          <a:blip r:embed="rId12">
            <a:alphaModFix/>
          </a:blip>
          <a:stretch>
            <a:fillRect/>
          </a:stretch>
        </p:blipFill>
        <p:spPr>
          <a:xfrm>
            <a:off x="666375" y="3338950"/>
            <a:ext cx="561975" cy="523875"/>
          </a:xfrm>
          <a:prstGeom prst="rect">
            <a:avLst/>
          </a:prstGeom>
          <a:noFill/>
          <a:ln>
            <a:noFill/>
          </a:ln>
        </p:spPr>
      </p:pic>
      <p:pic>
        <p:nvPicPr>
          <p:cNvPr id="572" name="Google Shape;572;p79"/>
          <p:cNvPicPr preferRelativeResize="0"/>
          <p:nvPr/>
        </p:nvPicPr>
        <p:blipFill>
          <a:blip r:embed="rId13">
            <a:alphaModFix/>
          </a:blip>
          <a:stretch>
            <a:fillRect/>
          </a:stretch>
        </p:blipFill>
        <p:spPr>
          <a:xfrm>
            <a:off x="7943850" y="455725"/>
            <a:ext cx="723900" cy="7239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80"/>
          <p:cNvSpPr txBox="1"/>
          <p:nvPr>
            <p:ph idx="1" type="subTitle"/>
          </p:nvPr>
        </p:nvSpPr>
        <p:spPr>
          <a:xfrm>
            <a:off x="476250" y="468325"/>
            <a:ext cx="6687300" cy="72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Editores de texto</a:t>
            </a:r>
            <a:endParaRPr b="1" sz="4000">
              <a:solidFill>
                <a:schemeClr val="dk1"/>
              </a:solidFill>
              <a:latin typeface="DM Sans"/>
              <a:ea typeface="DM Sans"/>
              <a:cs typeface="DM Sans"/>
              <a:sym typeface="DM Sans"/>
            </a:endParaRPr>
          </a:p>
          <a:p>
            <a:pPr indent="0" lvl="0" marL="0" rtl="0" algn="r">
              <a:lnSpc>
                <a:spcPct val="115000"/>
              </a:lnSpc>
              <a:spcBef>
                <a:spcPts val="0"/>
              </a:spcBef>
              <a:spcAft>
                <a:spcPts val="0"/>
              </a:spcAft>
              <a:buSzPts val="2800"/>
              <a:buNone/>
            </a:pPr>
            <a:r>
              <a:t/>
            </a:r>
            <a:endParaRPr i="1" sz="3500">
              <a:solidFill>
                <a:schemeClr val="dk1"/>
              </a:solidFill>
              <a:latin typeface="Didact Gothic"/>
              <a:ea typeface="Didact Gothic"/>
              <a:cs typeface="Didact Gothic"/>
              <a:sym typeface="Didact Gothic"/>
            </a:endParaRPr>
          </a:p>
          <a:p>
            <a:pPr indent="0" lvl="0" marL="457200" rtl="0" algn="r">
              <a:lnSpc>
                <a:spcPct val="115000"/>
              </a:lnSpc>
              <a:spcBef>
                <a:spcPts val="0"/>
              </a:spcBef>
              <a:spcAft>
                <a:spcPts val="0"/>
              </a:spcAft>
              <a:buSzPts val="2800"/>
              <a:buNone/>
            </a:pPr>
            <a:r>
              <a:t/>
            </a:r>
            <a:endParaRPr i="1" sz="3500">
              <a:solidFill>
                <a:schemeClr val="dk1"/>
              </a:solidFill>
              <a:latin typeface="Didact Gothic"/>
              <a:ea typeface="Didact Gothic"/>
              <a:cs typeface="Didact Gothic"/>
              <a:sym typeface="Didact Gothic"/>
            </a:endParaRPr>
          </a:p>
        </p:txBody>
      </p:sp>
      <p:sp>
        <p:nvSpPr>
          <p:cNvPr id="578" name="Google Shape;578;p80"/>
          <p:cNvSpPr txBox="1"/>
          <p:nvPr/>
        </p:nvSpPr>
        <p:spPr>
          <a:xfrm>
            <a:off x="4213725" y="913575"/>
            <a:ext cx="4462500" cy="31116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800"/>
              <a:buFont typeface="Arial"/>
              <a:buNone/>
            </a:pPr>
            <a:r>
              <a:rPr i="0" lang="es" sz="1350" u="none" cap="none" strike="noStrike">
                <a:solidFill>
                  <a:schemeClr val="dk1"/>
                </a:solidFill>
                <a:latin typeface="DM Sans"/>
                <a:ea typeface="DM Sans"/>
                <a:cs typeface="DM Sans"/>
                <a:sym typeface="DM Sans"/>
              </a:rPr>
              <a:t>Son programas que permiten </a:t>
            </a:r>
            <a:r>
              <a:rPr i="0" lang="es" sz="1350" u="none" cap="none" strike="noStrike">
                <a:solidFill>
                  <a:schemeClr val="dk1"/>
                </a:solidFill>
                <a:highlight>
                  <a:schemeClr val="accent6"/>
                </a:highlight>
                <a:latin typeface="DM Sans"/>
                <a:ea typeface="DM Sans"/>
                <a:cs typeface="DM Sans"/>
                <a:sym typeface="DM Sans"/>
              </a:rPr>
              <a:t>escribir el código fuente (HTML, CSS, JavaScript, y otros)</a:t>
            </a:r>
            <a:r>
              <a:rPr i="0" lang="es" sz="1350" u="none" cap="none" strike="noStrike">
                <a:solidFill>
                  <a:schemeClr val="dk1"/>
                </a:solidFill>
                <a:latin typeface="DM Sans"/>
                <a:ea typeface="DM Sans"/>
                <a:cs typeface="DM Sans"/>
                <a:sym typeface="DM Sans"/>
              </a:rPr>
              <a:t> de tus proyectos. </a:t>
            </a:r>
            <a:endParaRPr i="0" sz="1350" u="none" cap="none" strike="noStrike">
              <a:solidFill>
                <a:schemeClr val="dk1"/>
              </a:solidFill>
              <a:latin typeface="DM Sans"/>
              <a:ea typeface="DM Sans"/>
              <a:cs typeface="DM Sans"/>
              <a:sym typeface="DM Sans"/>
            </a:endParaRPr>
          </a:p>
          <a:p>
            <a:pPr indent="0" lvl="0" marL="0" marR="0" rtl="0" algn="just">
              <a:lnSpc>
                <a:spcPct val="115000"/>
              </a:lnSpc>
              <a:spcBef>
                <a:spcPts val="0"/>
              </a:spcBef>
              <a:spcAft>
                <a:spcPts val="0"/>
              </a:spcAft>
              <a:buClr>
                <a:srgbClr val="000000"/>
              </a:buClr>
              <a:buSzPts val="1800"/>
              <a:buFont typeface="Arial"/>
              <a:buNone/>
            </a:pPr>
            <a:r>
              <a:rPr i="0" lang="es" sz="1350" u="none" cap="none" strike="noStrike">
                <a:solidFill>
                  <a:schemeClr val="dk1"/>
                </a:solidFill>
                <a:latin typeface="DM Sans"/>
                <a:ea typeface="DM Sans"/>
                <a:cs typeface="DM Sans"/>
                <a:sym typeface="DM Sans"/>
              </a:rPr>
              <a:t>Al ser dinámicos, son idóneos para cuando desarrollas uno con varios lenguajes de programación. </a:t>
            </a:r>
            <a:endParaRPr i="0" sz="1350" u="none" cap="none" strike="noStrike">
              <a:solidFill>
                <a:schemeClr val="dk1"/>
              </a:solidFill>
              <a:latin typeface="DM Sans"/>
              <a:ea typeface="DM Sans"/>
              <a:cs typeface="DM Sans"/>
              <a:sym typeface="DM Sans"/>
            </a:endParaRPr>
          </a:p>
          <a:p>
            <a:pPr indent="0" lvl="0" marL="0" marR="0" rtl="0" algn="just">
              <a:lnSpc>
                <a:spcPct val="115000"/>
              </a:lnSpc>
              <a:spcBef>
                <a:spcPts val="0"/>
              </a:spcBef>
              <a:spcAft>
                <a:spcPts val="0"/>
              </a:spcAft>
              <a:buClr>
                <a:srgbClr val="000000"/>
              </a:buClr>
              <a:buSzPts val="1800"/>
              <a:buFont typeface="Arial"/>
              <a:buNone/>
            </a:pPr>
            <a:r>
              <a:rPr i="0" lang="es" sz="1350" u="none" cap="none" strike="noStrike">
                <a:solidFill>
                  <a:schemeClr val="dk1"/>
                </a:solidFill>
                <a:latin typeface="DM Sans"/>
                <a:ea typeface="DM Sans"/>
                <a:cs typeface="DM Sans"/>
                <a:sym typeface="DM Sans"/>
              </a:rPr>
              <a:t>Algunos de ellos son:</a:t>
            </a:r>
            <a:endParaRPr i="0" sz="1350" u="none" cap="none" strike="noStrike">
              <a:solidFill>
                <a:schemeClr val="dk1"/>
              </a:solidFill>
              <a:latin typeface="DM Sans"/>
              <a:ea typeface="DM Sans"/>
              <a:cs typeface="DM Sans"/>
              <a:sym typeface="DM Sans"/>
            </a:endParaRPr>
          </a:p>
          <a:p>
            <a:pPr indent="0" lvl="0" marL="0" marR="0" rtl="0" algn="just">
              <a:lnSpc>
                <a:spcPct val="115000"/>
              </a:lnSpc>
              <a:spcBef>
                <a:spcPts val="0"/>
              </a:spcBef>
              <a:spcAft>
                <a:spcPts val="0"/>
              </a:spcAft>
              <a:buClr>
                <a:srgbClr val="000000"/>
              </a:buClr>
              <a:buSzPts val="1800"/>
              <a:buFont typeface="Arial"/>
              <a:buNone/>
            </a:pPr>
            <a:r>
              <a:t/>
            </a:r>
            <a:endParaRPr i="0" sz="1350" u="none" cap="none" strike="noStrike">
              <a:solidFill>
                <a:schemeClr val="dk1"/>
              </a:solidFill>
              <a:latin typeface="DM Sans"/>
              <a:ea typeface="DM Sans"/>
              <a:cs typeface="DM Sans"/>
              <a:sym typeface="DM Sans"/>
            </a:endParaRPr>
          </a:p>
          <a:p>
            <a:pPr indent="-314325" lvl="0" marL="457200" marR="0" rtl="0" algn="just">
              <a:lnSpc>
                <a:spcPct val="115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Visual Studio Code</a:t>
            </a:r>
            <a:r>
              <a:rPr i="0" lang="es" sz="1350" u="none" cap="none" strike="noStrike">
                <a:solidFill>
                  <a:schemeClr val="dk1"/>
                </a:solidFill>
                <a:latin typeface="DM Sans"/>
                <a:ea typeface="DM Sans"/>
                <a:cs typeface="DM Sans"/>
                <a:sym typeface="DM Sans"/>
              </a:rPr>
              <a:t>.</a:t>
            </a:r>
            <a:endParaRPr i="0" sz="1350" u="none" cap="none" strike="noStrike">
              <a:solidFill>
                <a:schemeClr val="dk1"/>
              </a:solidFill>
              <a:latin typeface="DM Sans"/>
              <a:ea typeface="DM Sans"/>
              <a:cs typeface="DM Sans"/>
              <a:sym typeface="DM Sans"/>
            </a:endParaRPr>
          </a:p>
          <a:p>
            <a:pPr indent="-314325" lvl="0" marL="457200" marR="0" rtl="0" algn="just">
              <a:lnSpc>
                <a:spcPct val="115000"/>
              </a:lnSpc>
              <a:spcBef>
                <a:spcPts val="0"/>
              </a:spcBef>
              <a:spcAft>
                <a:spcPts val="0"/>
              </a:spcAft>
              <a:buClr>
                <a:srgbClr val="EF89D2"/>
              </a:buClr>
              <a:buSzPts val="1350"/>
              <a:buFont typeface="DM Sans"/>
              <a:buChar char="●"/>
            </a:pPr>
            <a:r>
              <a:rPr i="0" lang="es" sz="1350" u="none" cap="none" strike="noStrike">
                <a:solidFill>
                  <a:schemeClr val="dk1"/>
                </a:solidFill>
                <a:latin typeface="DM Sans"/>
                <a:ea typeface="DM Sans"/>
                <a:cs typeface="DM Sans"/>
                <a:sym typeface="DM Sans"/>
              </a:rPr>
              <a:t>Brackets.</a:t>
            </a:r>
            <a:endParaRPr i="0" sz="1350" u="none" cap="none" strike="noStrike">
              <a:solidFill>
                <a:schemeClr val="dk1"/>
              </a:solidFill>
              <a:latin typeface="DM Sans"/>
              <a:ea typeface="DM Sans"/>
              <a:cs typeface="DM Sans"/>
              <a:sym typeface="DM Sans"/>
            </a:endParaRPr>
          </a:p>
          <a:p>
            <a:pPr indent="-314325" lvl="0" marL="457200" marR="0" rtl="0" algn="just">
              <a:lnSpc>
                <a:spcPct val="115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Sublime Text.</a:t>
            </a:r>
            <a:endParaRPr i="0" sz="1350" u="none" cap="none" strike="noStrike">
              <a:solidFill>
                <a:schemeClr val="dk1"/>
              </a:solidFill>
              <a:latin typeface="DM Sans"/>
              <a:ea typeface="DM Sans"/>
              <a:cs typeface="DM Sans"/>
              <a:sym typeface="DM Sans"/>
            </a:endParaRPr>
          </a:p>
        </p:txBody>
      </p:sp>
      <p:sp>
        <p:nvSpPr>
          <p:cNvPr id="579" name="Google Shape;579;p80"/>
          <p:cNvSpPr txBox="1"/>
          <p:nvPr/>
        </p:nvSpPr>
        <p:spPr>
          <a:xfrm>
            <a:off x="476250" y="4025250"/>
            <a:ext cx="7539900" cy="52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s" sz="1350" u="none" cap="none" strike="noStrike">
                <a:solidFill>
                  <a:srgbClr val="000000"/>
                </a:solidFill>
                <a:highlight>
                  <a:srgbClr val="EAFF6A"/>
                </a:highlight>
                <a:latin typeface="DM Sans"/>
                <a:ea typeface="DM Sans"/>
                <a:cs typeface="DM Sans"/>
                <a:sym typeface="DM Sans"/>
              </a:rPr>
              <a:t>Código fuente:</a:t>
            </a:r>
            <a:r>
              <a:rPr i="0" lang="es" sz="1350" u="none" cap="none" strike="noStrike">
                <a:solidFill>
                  <a:srgbClr val="000000"/>
                </a:solidFill>
                <a:highlight>
                  <a:srgbClr val="EAFF6A"/>
                </a:highlight>
                <a:latin typeface="DM Sans"/>
                <a:ea typeface="DM Sans"/>
                <a:cs typeface="DM Sans"/>
                <a:sym typeface="DM Sans"/>
              </a:rPr>
              <a:t> es el conjunto de líneas de textos, las cuales son las directrices que debe seguir la computadora para realizar dicho programa.</a:t>
            </a:r>
            <a:endParaRPr i="0" sz="1350" u="none" cap="none" strike="noStrike">
              <a:solidFill>
                <a:srgbClr val="000000"/>
              </a:solidFill>
              <a:highlight>
                <a:srgbClr val="EAFF6A"/>
              </a:highlight>
              <a:latin typeface="DM Sans"/>
              <a:ea typeface="DM Sans"/>
              <a:cs typeface="DM Sans"/>
              <a:sym typeface="DM Sans"/>
            </a:endParaRPr>
          </a:p>
        </p:txBody>
      </p:sp>
      <p:pic>
        <p:nvPicPr>
          <p:cNvPr id="580" name="Google Shape;580;p80"/>
          <p:cNvPicPr preferRelativeResize="0"/>
          <p:nvPr/>
        </p:nvPicPr>
        <p:blipFill>
          <a:blip r:embed="rId3">
            <a:alphaModFix/>
          </a:blip>
          <a:stretch>
            <a:fillRect/>
          </a:stretch>
        </p:blipFill>
        <p:spPr>
          <a:xfrm>
            <a:off x="7943850" y="468325"/>
            <a:ext cx="723900" cy="723900"/>
          </a:xfrm>
          <a:prstGeom prst="rect">
            <a:avLst/>
          </a:prstGeom>
          <a:noFill/>
          <a:ln>
            <a:noFill/>
          </a:ln>
        </p:spPr>
      </p:pic>
      <p:pic>
        <p:nvPicPr>
          <p:cNvPr id="581" name="Google Shape;581;p80"/>
          <p:cNvPicPr preferRelativeResize="0"/>
          <p:nvPr/>
        </p:nvPicPr>
        <p:blipFill>
          <a:blip r:embed="rId4">
            <a:alphaModFix/>
          </a:blip>
          <a:stretch>
            <a:fillRect/>
          </a:stretch>
        </p:blipFill>
        <p:spPr>
          <a:xfrm>
            <a:off x="476250" y="1661424"/>
            <a:ext cx="3511825" cy="17559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81"/>
          <p:cNvSpPr txBox="1"/>
          <p:nvPr>
            <p:ph idx="1" type="subTitle"/>
          </p:nvPr>
        </p:nvSpPr>
        <p:spPr>
          <a:xfrm>
            <a:off x="479825" y="547375"/>
            <a:ext cx="2885700" cy="723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MOQUPS</a:t>
            </a:r>
            <a:endParaRPr b="1" sz="400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p:txBody>
      </p:sp>
      <p:sp>
        <p:nvSpPr>
          <p:cNvPr id="587" name="Google Shape;587;p81"/>
          <p:cNvSpPr txBox="1"/>
          <p:nvPr/>
        </p:nvSpPr>
        <p:spPr>
          <a:xfrm>
            <a:off x="5975900" y="1695400"/>
            <a:ext cx="2691900" cy="21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i="0" lang="es" sz="1350" u="none" cap="none" strike="noStrike">
                <a:solidFill>
                  <a:schemeClr val="dk1"/>
                </a:solidFill>
                <a:latin typeface="DM Sans"/>
                <a:ea typeface="DM Sans"/>
                <a:cs typeface="DM Sans"/>
                <a:sym typeface="DM Sans"/>
              </a:rPr>
              <a:t>Es una herramienta que facilita la creación de esquemas o </a:t>
            </a:r>
            <a:r>
              <a:rPr b="1" i="1" lang="es" sz="1350" u="none" cap="none" strike="noStrike">
                <a:solidFill>
                  <a:schemeClr val="dk1"/>
                </a:solidFill>
                <a:latin typeface="DM Sans"/>
                <a:ea typeface="DM Sans"/>
                <a:cs typeface="DM Sans"/>
                <a:sym typeface="DM Sans"/>
              </a:rPr>
              <a:t>mockups</a:t>
            </a:r>
            <a:r>
              <a:rPr i="0" lang="es" sz="1350" u="none" cap="none" strike="noStrike">
                <a:solidFill>
                  <a:schemeClr val="dk1"/>
                </a:solidFill>
                <a:latin typeface="DM Sans"/>
                <a:ea typeface="DM Sans"/>
                <a:cs typeface="DM Sans"/>
                <a:sym typeface="DM Sans"/>
              </a:rPr>
              <a:t>. </a:t>
            </a:r>
            <a:endParaRPr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800"/>
              <a:buFont typeface="Arial"/>
              <a:buNone/>
            </a:pPr>
            <a:r>
              <a:rPr lang="es" sz="1350">
                <a:solidFill>
                  <a:schemeClr val="dk1"/>
                </a:solidFill>
                <a:latin typeface="DM Sans"/>
                <a:ea typeface="DM Sans"/>
                <a:cs typeface="DM Sans"/>
                <a:sym typeface="DM Sans"/>
              </a:rPr>
              <a:t>Se trata de una aplicació</a:t>
            </a:r>
            <a:r>
              <a:rPr i="0" lang="es" sz="1350" u="none" cap="none" strike="noStrike">
                <a:solidFill>
                  <a:schemeClr val="dk1"/>
                </a:solidFill>
                <a:latin typeface="DM Sans"/>
                <a:ea typeface="DM Sans"/>
                <a:cs typeface="DM Sans"/>
                <a:sym typeface="DM Sans"/>
              </a:rPr>
              <a:t>n web, </a:t>
            </a:r>
            <a:r>
              <a:rPr lang="es" sz="1350">
                <a:solidFill>
                  <a:schemeClr val="dk1"/>
                </a:solidFill>
                <a:latin typeface="DM Sans"/>
                <a:ea typeface="DM Sans"/>
                <a:cs typeface="DM Sans"/>
                <a:sym typeface="DM Sans"/>
              </a:rPr>
              <a:t>que permite</a:t>
            </a:r>
            <a:r>
              <a:rPr i="0" lang="es" sz="1350" u="none" cap="none" strike="noStrike">
                <a:solidFill>
                  <a:schemeClr val="dk1"/>
                </a:solidFill>
                <a:latin typeface="DM Sans"/>
                <a:ea typeface="DM Sans"/>
                <a:cs typeface="DM Sans"/>
                <a:sym typeface="DM Sans"/>
              </a:rPr>
              <a:t> trabajar desde cualquier lugar y </a:t>
            </a:r>
            <a:r>
              <a:rPr lang="es" sz="1350">
                <a:solidFill>
                  <a:schemeClr val="dk1"/>
                </a:solidFill>
                <a:latin typeface="DM Sans"/>
                <a:ea typeface="DM Sans"/>
                <a:cs typeface="DM Sans"/>
                <a:sym typeface="DM Sans"/>
              </a:rPr>
              <a:t>con cualquier sistema operativo (Windows, Mac, etc)</a:t>
            </a:r>
            <a:r>
              <a:rPr i="0" lang="es" sz="1350" u="none" cap="none" strike="noStrike">
                <a:solidFill>
                  <a:schemeClr val="dk1"/>
                </a:solidFill>
                <a:latin typeface="DM Sans"/>
                <a:ea typeface="DM Sans"/>
                <a:cs typeface="DM Sans"/>
                <a:sym typeface="DM Sans"/>
              </a:rPr>
              <a:t>. </a:t>
            </a:r>
            <a:endParaRPr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800"/>
              <a:buFont typeface="Arial"/>
              <a:buNone/>
            </a:pPr>
            <a:r>
              <a:t/>
            </a:r>
            <a:endParaRPr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800"/>
              <a:buFont typeface="Arial"/>
              <a:buNone/>
            </a:pPr>
            <a:r>
              <a:rPr i="0" lang="es" sz="1350" u="none" cap="none" strike="noStrike">
                <a:solidFill>
                  <a:schemeClr val="dk1"/>
                </a:solidFill>
                <a:highlight>
                  <a:srgbClr val="EAFF6A"/>
                </a:highlight>
                <a:latin typeface="DM Sans"/>
                <a:ea typeface="DM Sans"/>
                <a:cs typeface="DM Sans"/>
                <a:sym typeface="DM Sans"/>
              </a:rPr>
              <a:t>Su finalidad es </a:t>
            </a:r>
            <a:r>
              <a:rPr b="1" i="0" lang="es" sz="1350" u="none" cap="none" strike="noStrike">
                <a:solidFill>
                  <a:schemeClr val="dk1"/>
                </a:solidFill>
                <a:highlight>
                  <a:srgbClr val="EAFF6A"/>
                </a:highlight>
                <a:latin typeface="DM Sans"/>
                <a:ea typeface="DM Sans"/>
                <a:cs typeface="DM Sans"/>
                <a:sym typeface="DM Sans"/>
              </a:rPr>
              <a:t>ayudar al desarrollo de aplicaciones. </a:t>
            </a:r>
            <a:endParaRPr b="1" i="0" sz="1350" u="none" cap="none" strike="noStrike">
              <a:solidFill>
                <a:schemeClr val="dk1"/>
              </a:solidFill>
              <a:highlight>
                <a:srgbClr val="EAFF6A"/>
              </a:highlight>
              <a:latin typeface="DM Sans"/>
              <a:ea typeface="DM Sans"/>
              <a:cs typeface="DM Sans"/>
              <a:sym typeface="DM Sans"/>
            </a:endParaRPr>
          </a:p>
        </p:txBody>
      </p:sp>
      <p:pic>
        <p:nvPicPr>
          <p:cNvPr id="588" name="Google Shape;588;p81"/>
          <p:cNvPicPr preferRelativeResize="0"/>
          <p:nvPr/>
        </p:nvPicPr>
        <p:blipFill>
          <a:blip r:embed="rId3">
            <a:alphaModFix/>
          </a:blip>
          <a:stretch>
            <a:fillRect/>
          </a:stretch>
        </p:blipFill>
        <p:spPr>
          <a:xfrm>
            <a:off x="8029550" y="468325"/>
            <a:ext cx="638200" cy="638200"/>
          </a:xfrm>
          <a:prstGeom prst="rect">
            <a:avLst/>
          </a:prstGeom>
          <a:noFill/>
          <a:ln>
            <a:noFill/>
          </a:ln>
        </p:spPr>
      </p:pic>
      <p:pic>
        <p:nvPicPr>
          <p:cNvPr id="589" name="Google Shape;589;p81"/>
          <p:cNvPicPr preferRelativeResize="0"/>
          <p:nvPr/>
        </p:nvPicPr>
        <p:blipFill>
          <a:blip r:embed="rId4">
            <a:alphaModFix/>
          </a:blip>
          <a:stretch>
            <a:fillRect/>
          </a:stretch>
        </p:blipFill>
        <p:spPr>
          <a:xfrm>
            <a:off x="476250" y="1635955"/>
            <a:ext cx="5383427" cy="230799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82"/>
          <p:cNvSpPr txBox="1"/>
          <p:nvPr>
            <p:ph idx="1" type="subTitle"/>
          </p:nvPr>
        </p:nvSpPr>
        <p:spPr>
          <a:xfrm>
            <a:off x="476250" y="468325"/>
            <a:ext cx="6687300" cy="723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Terminal o consola</a:t>
            </a:r>
            <a:endParaRPr b="1" sz="400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p:txBody>
      </p:sp>
      <p:sp>
        <p:nvSpPr>
          <p:cNvPr id="595" name="Google Shape;595;p82"/>
          <p:cNvSpPr txBox="1"/>
          <p:nvPr/>
        </p:nvSpPr>
        <p:spPr>
          <a:xfrm>
            <a:off x="4605750" y="1458975"/>
            <a:ext cx="4272600" cy="28992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chemeClr val="dk1"/>
              </a:buClr>
              <a:buSzPts val="1100"/>
              <a:buFont typeface="Arial"/>
              <a:buNone/>
            </a:pPr>
            <a:r>
              <a:rPr i="0" lang="es" sz="1350" u="none" cap="none" strike="noStrike">
                <a:solidFill>
                  <a:srgbClr val="252525"/>
                </a:solidFill>
                <a:latin typeface="DM Sans"/>
                <a:ea typeface="DM Sans"/>
                <a:cs typeface="DM Sans"/>
                <a:sym typeface="DM Sans"/>
              </a:rPr>
              <a:t>En informática, una terminal o consola es la </a:t>
            </a:r>
            <a:r>
              <a:rPr i="0" lang="es" sz="1350" u="none" cap="none" strike="noStrike">
                <a:solidFill>
                  <a:srgbClr val="252525"/>
                </a:solidFill>
                <a:highlight>
                  <a:srgbClr val="EAFF6A"/>
                </a:highlight>
                <a:latin typeface="DM Sans"/>
                <a:ea typeface="DM Sans"/>
                <a:cs typeface="DM Sans"/>
                <a:sym typeface="DM Sans"/>
              </a:rPr>
              <a:t>aplicación que se utiliza para interactuar con el computador a través de comandos.</a:t>
            </a:r>
            <a:r>
              <a:rPr i="0" lang="es" sz="1350" u="none" cap="none" strike="noStrike">
                <a:solidFill>
                  <a:srgbClr val="252525"/>
                </a:solidFill>
                <a:latin typeface="DM Sans"/>
                <a:ea typeface="DM Sans"/>
                <a:cs typeface="DM Sans"/>
                <a:sym typeface="DM Sans"/>
              </a:rPr>
              <a:t> Todos los sistemas operativos la traen.</a:t>
            </a:r>
            <a:endParaRPr i="0" sz="1350" u="none" cap="none" strike="noStrike">
              <a:solidFill>
                <a:schemeClr val="dk1"/>
              </a:solidFill>
              <a:latin typeface="DM Sans"/>
              <a:ea typeface="DM Sans"/>
              <a:cs typeface="DM Sans"/>
              <a:sym typeface="DM Sans"/>
            </a:endParaRPr>
          </a:p>
        </p:txBody>
      </p:sp>
      <p:pic>
        <p:nvPicPr>
          <p:cNvPr id="596" name="Google Shape;596;p82"/>
          <p:cNvPicPr preferRelativeResize="0"/>
          <p:nvPr/>
        </p:nvPicPr>
        <p:blipFill rotWithShape="1">
          <a:blip r:embed="rId3">
            <a:alphaModFix/>
          </a:blip>
          <a:srcRect b="0" l="0" r="32400" t="0"/>
          <a:stretch/>
        </p:blipFill>
        <p:spPr>
          <a:xfrm>
            <a:off x="619050" y="1521175"/>
            <a:ext cx="3814419" cy="2842450"/>
          </a:xfrm>
          <a:prstGeom prst="rect">
            <a:avLst/>
          </a:prstGeom>
          <a:noFill/>
          <a:ln>
            <a:noFill/>
          </a:ln>
        </p:spPr>
      </p:pic>
      <p:pic>
        <p:nvPicPr>
          <p:cNvPr id="597" name="Google Shape;597;p82"/>
          <p:cNvPicPr preferRelativeResize="0"/>
          <p:nvPr/>
        </p:nvPicPr>
        <p:blipFill>
          <a:blip r:embed="rId4">
            <a:alphaModFix/>
          </a:blip>
          <a:stretch>
            <a:fillRect/>
          </a:stretch>
        </p:blipFill>
        <p:spPr>
          <a:xfrm>
            <a:off x="7944000" y="468324"/>
            <a:ext cx="723922" cy="7239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83"/>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90FF"/>
                </a:solidFill>
                <a:latin typeface="DM Sans"/>
                <a:ea typeface="DM Sans"/>
                <a:cs typeface="DM Sans"/>
                <a:sym typeface="DM Sans"/>
              </a:rPr>
              <a:t>Comandos básicos de la terminal</a:t>
            </a:r>
            <a:endParaRPr b="1" i="0" sz="4000" u="none" cap="none" strike="noStrike">
              <a:solidFill>
                <a:srgbClr val="EA90FF"/>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8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¿Cómo abrir la terminal?</a:t>
            </a:r>
            <a:endParaRPr b="1" i="0" sz="4000" u="none" cap="none" strike="noStrike">
              <a:solidFill>
                <a:schemeClr val="dk1"/>
              </a:solidFill>
              <a:latin typeface="DM Sans"/>
              <a:ea typeface="DM Sans"/>
              <a:cs typeface="DM Sans"/>
              <a:sym typeface="DM Sans"/>
            </a:endParaRPr>
          </a:p>
        </p:txBody>
      </p:sp>
      <p:sp>
        <p:nvSpPr>
          <p:cNvPr id="608" name="Google Shape;608;p84"/>
          <p:cNvSpPr txBox="1"/>
          <p:nvPr/>
        </p:nvSpPr>
        <p:spPr>
          <a:xfrm>
            <a:off x="473350" y="1908175"/>
            <a:ext cx="38346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Para abrir la línea de comandos de Windows o símbolo del sistema, tan solo tienes que ir a Inicio &gt; Ejecutar o Buscar &gt; CMD.exe y se abrirá una pequeña ventana que te recordará al antiguo MS-DOS. </a:t>
            </a:r>
            <a:endParaRPr b="0" i="0" sz="1350" u="none" cap="none" strike="noStrike">
              <a:solidFill>
                <a:srgbClr val="000000"/>
              </a:solidFill>
              <a:latin typeface="DM Sans"/>
              <a:ea typeface="DM Sans"/>
              <a:cs typeface="DM Sans"/>
              <a:sym typeface="DM Sans"/>
            </a:endParaRPr>
          </a:p>
        </p:txBody>
      </p:sp>
      <p:sp>
        <p:nvSpPr>
          <p:cNvPr id="609" name="Google Shape;609;p84"/>
          <p:cNvSpPr txBox="1"/>
          <p:nvPr/>
        </p:nvSpPr>
        <p:spPr>
          <a:xfrm>
            <a:off x="4527575" y="1908175"/>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Para abrir la terminal de Mac OS haz clic en el icono "Finder" situado en el Dock, luego selecciona "Aplicaciones &gt; Utilidades", y finalmente dale doble clic al icono "Terminal".</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8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Comandos básicos</a:t>
            </a:r>
            <a:endParaRPr b="1" i="0" sz="4000" u="none" cap="none" strike="noStrike">
              <a:solidFill>
                <a:schemeClr val="dk1"/>
              </a:solidFill>
              <a:latin typeface="DM Sans"/>
              <a:ea typeface="DM Sans"/>
              <a:cs typeface="DM Sans"/>
              <a:sym typeface="DM Sans"/>
            </a:endParaRPr>
          </a:p>
        </p:txBody>
      </p:sp>
      <p:sp>
        <p:nvSpPr>
          <p:cNvPr id="615" name="Google Shape;615;p85"/>
          <p:cNvSpPr txBox="1"/>
          <p:nvPr/>
        </p:nvSpPr>
        <p:spPr>
          <a:xfrm>
            <a:off x="473350" y="1908175"/>
            <a:ext cx="6107100" cy="20550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b="1" lang="es" sz="1350">
                <a:latin typeface="DM Sans"/>
                <a:ea typeface="DM Sans"/>
                <a:cs typeface="DM Sans"/>
                <a:sym typeface="DM Sans"/>
              </a:rPr>
              <a:t>/?</a:t>
            </a:r>
            <a:r>
              <a:rPr lang="es" sz="1350">
                <a:latin typeface="DM Sans"/>
                <a:ea typeface="DM Sans"/>
                <a:cs typeface="DM Sans"/>
                <a:sym typeface="DM Sans"/>
              </a:rPr>
              <a:t>: si quieres obtener más información acerca de un comando, añade /? para ver la ayuda relacionada. Te será muy útil para ver las muchas opciones de cada comando.</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1" lang="es" sz="1350">
                <a:latin typeface="DM Sans"/>
                <a:ea typeface="DM Sans"/>
                <a:cs typeface="DM Sans"/>
                <a:sym typeface="DM Sans"/>
              </a:rPr>
              <a:t>HELP</a:t>
            </a:r>
            <a:r>
              <a:rPr lang="es" sz="1350">
                <a:latin typeface="DM Sans"/>
                <a:ea typeface="DM Sans"/>
                <a:cs typeface="DM Sans"/>
                <a:sym typeface="DM Sans"/>
              </a:rPr>
              <a:t>: te mostrará una lista de comandos disponibles.</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1" lang="es" sz="1350">
                <a:latin typeface="DM Sans"/>
                <a:ea typeface="DM Sans"/>
                <a:cs typeface="DM Sans"/>
                <a:sym typeface="DM Sans"/>
              </a:rPr>
              <a:t>DIR</a:t>
            </a:r>
            <a:r>
              <a:rPr lang="es" sz="1350">
                <a:latin typeface="DM Sans"/>
                <a:ea typeface="DM Sans"/>
                <a:cs typeface="DM Sans"/>
                <a:sym typeface="DM Sans"/>
              </a:rPr>
              <a:t>: es el comando más conocido de DOS y sirve para ver el contenido de una carpeta (en MAC-OS usar LS).</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1" lang="es" sz="1350">
                <a:latin typeface="DM Sans"/>
                <a:ea typeface="DM Sans"/>
                <a:cs typeface="DM Sans"/>
                <a:sym typeface="DM Sans"/>
              </a:rPr>
              <a:t>CD</a:t>
            </a:r>
            <a:r>
              <a:rPr lang="es" sz="1350">
                <a:latin typeface="DM Sans"/>
                <a:ea typeface="DM Sans"/>
                <a:cs typeface="DM Sans"/>
                <a:sym typeface="DM Sans"/>
              </a:rPr>
              <a:t>: sirve para entrar en una carpeta o salir de ella (CD…).</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1" lang="es" sz="1350">
                <a:latin typeface="DM Sans"/>
                <a:ea typeface="DM Sans"/>
                <a:cs typeface="DM Sans"/>
                <a:sym typeface="DM Sans"/>
              </a:rPr>
              <a:t>CLEAR</a:t>
            </a:r>
            <a:r>
              <a:rPr lang="es" sz="1350">
                <a:latin typeface="DM Sans"/>
                <a:ea typeface="DM Sans"/>
                <a:cs typeface="DM Sans"/>
                <a:sym typeface="DM Sans"/>
              </a:rPr>
              <a:t>: limpia la consola.</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8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Comandos básicos</a:t>
            </a:r>
            <a:endParaRPr b="1" i="0" sz="4000" u="none" cap="none" strike="noStrike">
              <a:solidFill>
                <a:schemeClr val="dk1"/>
              </a:solidFill>
              <a:latin typeface="DM Sans"/>
              <a:ea typeface="DM Sans"/>
              <a:cs typeface="DM Sans"/>
              <a:sym typeface="DM Sans"/>
            </a:endParaRPr>
          </a:p>
        </p:txBody>
      </p:sp>
      <p:sp>
        <p:nvSpPr>
          <p:cNvPr id="621" name="Google Shape;621;p86"/>
          <p:cNvSpPr txBox="1"/>
          <p:nvPr/>
        </p:nvSpPr>
        <p:spPr>
          <a:xfrm>
            <a:off x="473350" y="1908175"/>
            <a:ext cx="6107100" cy="18471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b="1" lang="es" sz="1350">
                <a:latin typeface="DM Sans"/>
                <a:ea typeface="DM Sans"/>
                <a:cs typeface="DM Sans"/>
                <a:sym typeface="DM Sans"/>
              </a:rPr>
              <a:t>MKDIR:</a:t>
            </a:r>
            <a:r>
              <a:rPr lang="es" sz="1350">
                <a:latin typeface="DM Sans"/>
                <a:ea typeface="DM Sans"/>
                <a:cs typeface="DM Sans"/>
                <a:sym typeface="DM Sans"/>
              </a:rPr>
              <a:t> con este comando crearás una carpeta nueva. Con RMDIR podrás eliminarla.</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1" lang="es" sz="1350">
                <a:latin typeface="DM Sans"/>
                <a:ea typeface="DM Sans"/>
                <a:cs typeface="DM Sans"/>
                <a:sym typeface="DM Sans"/>
              </a:rPr>
              <a:t>MOVE y COPY: </a:t>
            </a:r>
            <a:r>
              <a:rPr lang="es" sz="1350">
                <a:latin typeface="DM Sans"/>
                <a:ea typeface="DM Sans"/>
                <a:cs typeface="DM Sans"/>
                <a:sym typeface="DM Sans"/>
              </a:rPr>
              <a:t>son los comandos para mover y copiar archivos respectivamente. Deberás indicar el nombre del archivo con su ruta (si está en otra carpeta en la que te encuentras) y la ruta de destino.</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1" lang="es" sz="1350">
                <a:latin typeface="DM Sans"/>
                <a:ea typeface="DM Sans"/>
                <a:cs typeface="DM Sans"/>
                <a:sym typeface="DM Sans"/>
              </a:rPr>
              <a:t>RENAME: </a:t>
            </a:r>
            <a:r>
              <a:rPr lang="es" sz="1350">
                <a:latin typeface="DM Sans"/>
                <a:ea typeface="DM Sans"/>
                <a:cs typeface="DM Sans"/>
                <a:sym typeface="DM Sans"/>
              </a:rPr>
              <a:t>sirve para renombrar un archivo o carpeta. Hay que indicar el nombre original y el definitivo.</a:t>
            </a:r>
            <a:endParaRPr b="1"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33"/>
          <p:cNvSpPr txBox="1"/>
          <p:nvPr/>
        </p:nvSpPr>
        <p:spPr>
          <a:xfrm>
            <a:off x="2275275" y="1925250"/>
            <a:ext cx="54720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Lo que debes saber</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antes de empezar</a:t>
            </a:r>
            <a:endParaRPr b="1" sz="4000">
              <a:solidFill>
                <a:srgbClr val="EAFF6A"/>
              </a:solidFill>
              <a:latin typeface="DM Sans"/>
              <a:ea typeface="DM Sans"/>
              <a:cs typeface="DM Sans"/>
              <a:sym typeface="DM Sans"/>
            </a:endParaRPr>
          </a:p>
        </p:txBody>
      </p:sp>
      <p:grpSp>
        <p:nvGrpSpPr>
          <p:cNvPr id="132" name="Google Shape;132;p33"/>
          <p:cNvGrpSpPr/>
          <p:nvPr/>
        </p:nvGrpSpPr>
        <p:grpSpPr>
          <a:xfrm>
            <a:off x="1396726" y="2202288"/>
            <a:ext cx="738900" cy="738910"/>
            <a:chOff x="4202551" y="710825"/>
            <a:chExt cx="738900" cy="738910"/>
          </a:xfrm>
        </p:grpSpPr>
        <p:sp>
          <p:nvSpPr>
            <p:cNvPr id="133" name="Google Shape;133;p33"/>
            <p:cNvSpPr/>
            <p:nvPr/>
          </p:nvSpPr>
          <p:spPr>
            <a:xfrm>
              <a:off x="4202551" y="710835"/>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3" title="icono de signo de exclamación"/>
            <p:cNvSpPr txBox="1"/>
            <p:nvPr/>
          </p:nvSpPr>
          <p:spPr>
            <a:xfrm>
              <a:off x="4403625" y="710825"/>
              <a:ext cx="2331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a:t>
              </a:r>
              <a:endParaRPr b="1" sz="4000">
                <a:solidFill>
                  <a:schemeClr val="dk1"/>
                </a:solidFill>
                <a:latin typeface="DM Sans"/>
                <a:ea typeface="DM Sans"/>
                <a:cs typeface="DM Sans"/>
                <a:sym typeface="DM Sans"/>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8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Comandos básicos</a:t>
            </a:r>
            <a:endParaRPr b="1" i="0" sz="4000" u="none" cap="none" strike="noStrike">
              <a:solidFill>
                <a:schemeClr val="dk1"/>
              </a:solidFill>
              <a:latin typeface="DM Sans"/>
              <a:ea typeface="DM Sans"/>
              <a:cs typeface="DM Sans"/>
              <a:sym typeface="DM Sans"/>
            </a:endParaRPr>
          </a:p>
        </p:txBody>
      </p:sp>
      <p:sp>
        <p:nvSpPr>
          <p:cNvPr id="627" name="Google Shape;627;p87"/>
          <p:cNvSpPr txBox="1"/>
          <p:nvPr/>
        </p:nvSpPr>
        <p:spPr>
          <a:xfrm>
            <a:off x="473350" y="1908175"/>
            <a:ext cx="6107100" cy="16392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b="1" lang="es" sz="1350">
                <a:latin typeface="DM Sans"/>
                <a:ea typeface="DM Sans"/>
                <a:cs typeface="DM Sans"/>
                <a:sym typeface="DM Sans"/>
              </a:rPr>
              <a:t>DEL: </a:t>
            </a:r>
            <a:r>
              <a:rPr lang="es" sz="1350">
                <a:latin typeface="DM Sans"/>
                <a:ea typeface="DM Sans"/>
                <a:cs typeface="DM Sans"/>
                <a:sym typeface="DM Sans"/>
              </a:rPr>
              <a:t>es el comando para eliminar un archivo. Recuerda que no irá a la Papelera, así que piensa muy bien antes de borrar algo. Y para eliminar carpeta usa el comando RD (en MAC-OS usar RM para archivos / para eliminar carpetas RM -RF).</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1" lang="es" sz="1350">
                <a:latin typeface="DM Sans"/>
                <a:ea typeface="DM Sans"/>
                <a:cs typeface="DM Sans"/>
                <a:sym typeface="DM Sans"/>
              </a:rPr>
              <a:t>EXIT: </a:t>
            </a:r>
            <a:r>
              <a:rPr lang="es" sz="1350">
                <a:latin typeface="DM Sans"/>
                <a:ea typeface="DM Sans"/>
                <a:cs typeface="DM Sans"/>
                <a:sym typeface="DM Sans"/>
              </a:rPr>
              <a:t>cierra la ventana de la línea de comandos o símbolo del sistema.</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1" lang="es" sz="1350">
                <a:latin typeface="DM Sans"/>
                <a:ea typeface="DM Sans"/>
                <a:cs typeface="DM Sans"/>
                <a:sym typeface="DM Sans"/>
              </a:rPr>
              <a:t>COPY CON: </a:t>
            </a:r>
            <a:r>
              <a:rPr lang="es" sz="1350">
                <a:latin typeface="DM Sans"/>
                <a:ea typeface="DM Sans"/>
                <a:cs typeface="DM Sans"/>
                <a:sym typeface="DM Sans"/>
              </a:rPr>
              <a:t>crear archivos (en MAC-OS usar TOUCH).</a:t>
            </a:r>
            <a:endParaRPr sz="1350">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88"/>
          <p:cNvSpPr txBox="1"/>
          <p:nvPr/>
        </p:nvSpPr>
        <p:spPr>
          <a:xfrm>
            <a:off x="1376588" y="1648200"/>
            <a:ext cx="62214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83AEFB"/>
                </a:solidFill>
                <a:latin typeface="DM Sans"/>
                <a:ea typeface="DM Sans"/>
                <a:cs typeface="DM Sans"/>
                <a:sym typeface="DM Sans"/>
              </a:rPr>
              <a:t>Instalación</a:t>
            </a:r>
            <a:r>
              <a:rPr b="1" lang="es" sz="4000">
                <a:solidFill>
                  <a:schemeClr val="lt1"/>
                </a:solidFill>
                <a:latin typeface="DM Sans"/>
                <a:ea typeface="DM Sans"/>
                <a:cs typeface="DM Sans"/>
                <a:sym typeface="DM Sans"/>
              </a:rPr>
              <a:t> y práctica de las nuevas herramientas</a:t>
            </a:r>
            <a:endParaRPr b="1" i="0" sz="4000" u="none" cap="none" strike="noStrike">
              <a:solidFill>
                <a:srgbClr val="EA90FF"/>
              </a:solidFill>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8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Uso de Moqups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cxnSp>
        <p:nvCxnSpPr>
          <p:cNvPr id="642" name="Google Shape;642;p90"/>
          <p:cNvCxnSpPr/>
          <p:nvPr/>
        </p:nvCxnSpPr>
        <p:spPr>
          <a:xfrm>
            <a:off x="2374875" y="2464825"/>
            <a:ext cx="4787400" cy="9600"/>
          </a:xfrm>
          <a:prstGeom prst="straightConnector1">
            <a:avLst/>
          </a:prstGeom>
          <a:noFill/>
          <a:ln cap="flat" cmpd="sng" w="9525">
            <a:solidFill>
              <a:srgbClr val="EAFF6A"/>
            </a:solidFill>
            <a:prstDash val="solid"/>
            <a:round/>
            <a:headEnd len="sm" w="sm" type="none"/>
            <a:tailEnd len="sm" w="sm" type="none"/>
          </a:ln>
        </p:spPr>
      </p:cxnSp>
      <p:sp>
        <p:nvSpPr>
          <p:cNvPr id="643" name="Google Shape;643;p90"/>
          <p:cNvSpPr/>
          <p:nvPr/>
        </p:nvSpPr>
        <p:spPr>
          <a:xfrm>
            <a:off x="4264955" y="2208600"/>
            <a:ext cx="614100" cy="614100"/>
          </a:xfrm>
          <a:prstGeom prst="ellipse">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644" name="Google Shape;644;p90"/>
          <p:cNvSpPr/>
          <p:nvPr/>
        </p:nvSpPr>
        <p:spPr>
          <a:xfrm>
            <a:off x="6827709" y="2208600"/>
            <a:ext cx="614100" cy="614100"/>
          </a:xfrm>
          <a:prstGeom prst="ellipse">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645" name="Google Shape;645;p90"/>
          <p:cNvSpPr txBox="1"/>
          <p:nvPr/>
        </p:nvSpPr>
        <p:spPr>
          <a:xfrm>
            <a:off x="914725" y="30842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350">
                <a:solidFill>
                  <a:schemeClr val="dk1"/>
                </a:solidFill>
                <a:highlight>
                  <a:schemeClr val="lt1"/>
                </a:highlight>
                <a:latin typeface="DM Sans"/>
                <a:ea typeface="DM Sans"/>
                <a:cs typeface="DM Sans"/>
                <a:sym typeface="DM Sans"/>
              </a:rPr>
              <a:t>Ingresa a </a:t>
            </a:r>
            <a:r>
              <a:rPr lang="es" sz="1350" u="sng">
                <a:solidFill>
                  <a:schemeClr val="hlink"/>
                </a:solidFill>
                <a:highlight>
                  <a:schemeClr val="lt1"/>
                </a:highlight>
                <a:latin typeface="DM Sans"/>
                <a:ea typeface="DM Sans"/>
                <a:cs typeface="DM Sans"/>
                <a:sym typeface="DM Sans"/>
                <a:hlinkClick r:id="rId3"/>
              </a:rPr>
              <a:t>Moqups</a:t>
            </a:r>
            <a:endParaRPr i="0" sz="1350" u="none" cap="none" strike="noStrike">
              <a:solidFill>
                <a:schemeClr val="dk1"/>
              </a:solidFill>
              <a:highlight>
                <a:schemeClr val="lt1"/>
              </a:highlight>
              <a:latin typeface="DM Sans"/>
              <a:ea typeface="DM Sans"/>
              <a:cs typeface="DM Sans"/>
              <a:sym typeface="DM Sans"/>
            </a:endParaRPr>
          </a:p>
        </p:txBody>
      </p:sp>
      <p:sp>
        <p:nvSpPr>
          <p:cNvPr id="646" name="Google Shape;646;p90"/>
          <p:cNvSpPr txBox="1"/>
          <p:nvPr/>
        </p:nvSpPr>
        <p:spPr>
          <a:xfrm>
            <a:off x="3507463" y="3418850"/>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350">
                <a:solidFill>
                  <a:schemeClr val="dk1"/>
                </a:solidFill>
                <a:highlight>
                  <a:schemeClr val="lt1"/>
                </a:highlight>
                <a:latin typeface="DM Sans"/>
                <a:ea typeface="DM Sans"/>
                <a:cs typeface="DM Sans"/>
                <a:sym typeface="DM Sans"/>
              </a:rPr>
              <a:t>Selecciona tu cuenta de Google para registrarte.</a:t>
            </a:r>
            <a:endParaRPr i="0" sz="1350" u="none" cap="none" strike="noStrike">
              <a:solidFill>
                <a:schemeClr val="dk1"/>
              </a:solidFill>
              <a:highlight>
                <a:schemeClr val="lt1"/>
              </a:highlight>
              <a:latin typeface="DM Sans"/>
              <a:ea typeface="DM Sans"/>
              <a:cs typeface="DM Sans"/>
              <a:sym typeface="DM Sans"/>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647" name="Google Shape;647;p90"/>
          <p:cNvSpPr txBox="1"/>
          <p:nvPr/>
        </p:nvSpPr>
        <p:spPr>
          <a:xfrm>
            <a:off x="6100225" y="3418838"/>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350">
                <a:solidFill>
                  <a:schemeClr val="dk1"/>
                </a:solidFill>
                <a:highlight>
                  <a:schemeClr val="lt1"/>
                </a:highlight>
                <a:latin typeface="DM Sans"/>
                <a:ea typeface="DM Sans"/>
                <a:cs typeface="DM Sans"/>
                <a:sym typeface="DM Sans"/>
              </a:rPr>
              <a:t>¡Ya puedes comenzar a trabajar!</a:t>
            </a:r>
            <a:endParaRPr i="0" sz="1350" u="none" cap="none" strike="noStrike">
              <a:solidFill>
                <a:schemeClr val="dk1"/>
              </a:solidFill>
              <a:highlight>
                <a:schemeClr val="lt1"/>
              </a:highlight>
              <a:latin typeface="DM Sans"/>
              <a:ea typeface="DM Sans"/>
              <a:cs typeface="DM Sans"/>
              <a:sym typeface="DM Sans"/>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648" name="Google Shape;648;p90"/>
          <p:cNvSpPr txBox="1"/>
          <p:nvPr/>
        </p:nvSpPr>
        <p:spPr>
          <a:xfrm>
            <a:off x="4403387" y="2235539"/>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i="0" lang="es" sz="2400" u="none" cap="none" strike="noStrike">
                <a:solidFill>
                  <a:srgbClr val="000000"/>
                </a:solidFill>
                <a:latin typeface="DM Sans"/>
                <a:ea typeface="DM Sans"/>
                <a:cs typeface="DM Sans"/>
                <a:sym typeface="DM Sans"/>
              </a:rPr>
              <a:t>2</a:t>
            </a:r>
            <a:endParaRPr i="0" sz="2400" u="none" cap="none" strike="noStrike">
              <a:solidFill>
                <a:srgbClr val="000000"/>
              </a:solidFill>
              <a:latin typeface="DM Sans"/>
              <a:ea typeface="DM Sans"/>
              <a:cs typeface="DM Sans"/>
              <a:sym typeface="DM Sans"/>
            </a:endParaRPr>
          </a:p>
        </p:txBody>
      </p:sp>
      <p:sp>
        <p:nvSpPr>
          <p:cNvPr id="649" name="Google Shape;649;p90"/>
          <p:cNvSpPr txBox="1"/>
          <p:nvPr/>
        </p:nvSpPr>
        <p:spPr>
          <a:xfrm>
            <a:off x="6960457" y="2263295"/>
            <a:ext cx="270300" cy="31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i="0" lang="es" sz="2400" u="none" cap="none" strike="noStrike">
                <a:solidFill>
                  <a:srgbClr val="000000"/>
                </a:solidFill>
                <a:latin typeface="DM Sans"/>
                <a:ea typeface="DM Sans"/>
                <a:cs typeface="DM Sans"/>
                <a:sym typeface="DM Sans"/>
              </a:rPr>
              <a:t>3</a:t>
            </a:r>
            <a:endParaRPr i="0" sz="2400" u="none" cap="none" strike="noStrike">
              <a:solidFill>
                <a:srgbClr val="000000"/>
              </a:solidFill>
              <a:latin typeface="DM Sans"/>
              <a:ea typeface="DM Sans"/>
              <a:cs typeface="DM Sans"/>
              <a:sym typeface="DM Sans"/>
            </a:endParaRPr>
          </a:p>
        </p:txBody>
      </p:sp>
      <p:sp>
        <p:nvSpPr>
          <p:cNvPr id="650" name="Google Shape;650;p90"/>
          <p:cNvSpPr txBox="1"/>
          <p:nvPr/>
        </p:nvSpPr>
        <p:spPr>
          <a:xfrm>
            <a:off x="476250" y="430650"/>
            <a:ext cx="65208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s" sz="4000">
                <a:solidFill>
                  <a:schemeClr val="dk1"/>
                </a:solidFill>
                <a:latin typeface="DM Sans"/>
                <a:ea typeface="DM Sans"/>
                <a:cs typeface="DM Sans"/>
                <a:sym typeface="DM Sans"/>
              </a:rPr>
              <a:t>U</a:t>
            </a:r>
            <a:r>
              <a:rPr b="1" lang="es" sz="4000">
                <a:solidFill>
                  <a:schemeClr val="dk1"/>
                </a:solidFill>
                <a:latin typeface="DM Sans"/>
                <a:ea typeface="DM Sans"/>
                <a:cs typeface="DM Sans"/>
                <a:sym typeface="DM Sans"/>
              </a:rPr>
              <a:t>tilizando MOQUPS</a:t>
            </a:r>
            <a:endParaRPr b="1" sz="4000" u="none" cap="none" strike="noStrike">
              <a:solidFill>
                <a:srgbClr val="000000"/>
              </a:solidFill>
              <a:latin typeface="DM Sans"/>
              <a:ea typeface="DM Sans"/>
              <a:cs typeface="DM Sans"/>
              <a:sym typeface="DM Sans"/>
            </a:endParaRPr>
          </a:p>
        </p:txBody>
      </p:sp>
      <p:sp>
        <p:nvSpPr>
          <p:cNvPr id="651" name="Google Shape;651;p90"/>
          <p:cNvSpPr/>
          <p:nvPr/>
        </p:nvSpPr>
        <p:spPr>
          <a:xfrm>
            <a:off x="1760780" y="2162575"/>
            <a:ext cx="614100" cy="614100"/>
          </a:xfrm>
          <a:prstGeom prst="ellipse">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652" name="Google Shape;652;p90"/>
          <p:cNvSpPr txBox="1"/>
          <p:nvPr/>
        </p:nvSpPr>
        <p:spPr>
          <a:xfrm>
            <a:off x="1913250" y="2187098"/>
            <a:ext cx="270300" cy="31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i="0" lang="es" sz="2400" u="none" cap="none" strike="noStrike">
                <a:solidFill>
                  <a:srgbClr val="000000"/>
                </a:solidFill>
                <a:latin typeface="DM Sans"/>
                <a:ea typeface="DM Sans"/>
                <a:cs typeface="DM Sans"/>
                <a:sym typeface="DM Sans"/>
              </a:rPr>
              <a:t>1</a:t>
            </a:r>
            <a:endParaRPr i="0" sz="2400" u="none" cap="none" strike="noStrike">
              <a:solidFill>
                <a:srgbClr val="000000"/>
              </a:solidFill>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91"/>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91"/>
          <p:cNvSpPr txBox="1"/>
          <p:nvPr>
            <p:ph idx="1" type="subTitle"/>
          </p:nvPr>
        </p:nvSpPr>
        <p:spPr>
          <a:xfrm>
            <a:off x="2609025" y="468325"/>
            <a:ext cx="6058800" cy="72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Practicando en MOQUPS</a:t>
            </a:r>
            <a:endParaRPr b="1" sz="4000">
              <a:solidFill>
                <a:schemeClr val="dk1"/>
              </a:solidFill>
              <a:latin typeface="DM Sans"/>
              <a:ea typeface="DM Sans"/>
              <a:cs typeface="DM Sans"/>
              <a:sym typeface="DM Sans"/>
            </a:endParaRPr>
          </a:p>
          <a:p>
            <a:pPr indent="0" lvl="0" marL="0" rtl="0" algn="just">
              <a:lnSpc>
                <a:spcPct val="115000"/>
              </a:lnSpc>
              <a:spcBef>
                <a:spcPts val="0"/>
              </a:spcBef>
              <a:spcAft>
                <a:spcPts val="0"/>
              </a:spcAft>
              <a:buClr>
                <a:schemeClr val="dk1"/>
              </a:buClr>
              <a:buSzPts val="1100"/>
              <a:buFont typeface="Arial"/>
              <a:buNone/>
            </a:pPr>
            <a:r>
              <a:t/>
            </a:r>
            <a:endParaRPr b="1" i="1" sz="4000">
              <a:solidFill>
                <a:schemeClr val="dk1"/>
              </a:solidFill>
              <a:latin typeface="Anton"/>
              <a:ea typeface="Anton"/>
              <a:cs typeface="Anton"/>
              <a:sym typeface="Anton"/>
            </a:endParaRPr>
          </a:p>
          <a:p>
            <a:pPr indent="0" lvl="0" marL="0" rtl="0" algn="l">
              <a:lnSpc>
                <a:spcPct val="115000"/>
              </a:lnSpc>
              <a:spcBef>
                <a:spcPts val="0"/>
              </a:spcBef>
              <a:spcAft>
                <a:spcPts val="0"/>
              </a:spcAft>
              <a:buSzPts val="2800"/>
              <a:buNone/>
            </a:pPr>
            <a:r>
              <a:t/>
            </a:r>
            <a:endParaRPr b="1" i="1" sz="4000">
              <a:solidFill>
                <a:schemeClr val="dk1"/>
              </a:solidFill>
              <a:latin typeface="Didact Gothic"/>
              <a:ea typeface="Didact Gothic"/>
              <a:cs typeface="Didact Gothic"/>
              <a:sym typeface="Didact Gothic"/>
            </a:endParaRPr>
          </a:p>
          <a:p>
            <a:pPr indent="0" lvl="0" marL="457200" rtl="0" algn="just">
              <a:lnSpc>
                <a:spcPct val="115000"/>
              </a:lnSpc>
              <a:spcBef>
                <a:spcPts val="0"/>
              </a:spcBef>
              <a:spcAft>
                <a:spcPts val="0"/>
              </a:spcAft>
              <a:buSzPts val="2800"/>
              <a:buNone/>
            </a:pPr>
            <a:r>
              <a:t/>
            </a:r>
            <a:endParaRPr b="1" i="1" sz="4000">
              <a:solidFill>
                <a:schemeClr val="dk1"/>
              </a:solidFill>
              <a:latin typeface="Didact Gothic"/>
              <a:ea typeface="Didact Gothic"/>
              <a:cs typeface="Didact Gothic"/>
              <a:sym typeface="Didact Gothic"/>
            </a:endParaRPr>
          </a:p>
        </p:txBody>
      </p:sp>
      <p:sp>
        <p:nvSpPr>
          <p:cNvPr id="659" name="Google Shape;659;p91"/>
          <p:cNvSpPr txBox="1"/>
          <p:nvPr/>
        </p:nvSpPr>
        <p:spPr>
          <a:xfrm>
            <a:off x="4131150" y="1928850"/>
            <a:ext cx="4536600" cy="21453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1600"/>
              <a:buFont typeface="Arial"/>
              <a:buNone/>
            </a:pPr>
            <a:r>
              <a:t/>
            </a:r>
            <a:endParaRPr i="0"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DM Sans"/>
              <a:buAutoNum type="arabicPeriod"/>
            </a:pPr>
            <a:r>
              <a:rPr i="0" lang="es" sz="1350" u="none" cap="none" strike="noStrike">
                <a:solidFill>
                  <a:srgbClr val="000000"/>
                </a:solidFill>
                <a:latin typeface="DM Sans"/>
                <a:ea typeface="DM Sans"/>
                <a:cs typeface="DM Sans"/>
                <a:sym typeface="DM Sans"/>
              </a:rPr>
              <a:t>Abrir </a:t>
            </a:r>
            <a:r>
              <a:rPr lang="es" sz="1350">
                <a:latin typeface="DM Sans"/>
                <a:ea typeface="DM Sans"/>
                <a:cs typeface="DM Sans"/>
                <a:sym typeface="DM Sans"/>
              </a:rPr>
              <a:t>la aplicación</a:t>
            </a:r>
            <a:endParaRPr sz="1350">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DM Sans"/>
              <a:buAutoNum type="arabicPeriod"/>
            </a:pPr>
            <a:r>
              <a:rPr lang="es" sz="1350">
                <a:latin typeface="DM Sans"/>
                <a:ea typeface="DM Sans"/>
                <a:cs typeface="DM Sans"/>
                <a:sym typeface="DM Sans"/>
              </a:rPr>
              <a:t>Crear un nuevo proyecto</a:t>
            </a:r>
            <a:endParaRPr sz="1350">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DM Sans"/>
              <a:buAutoNum type="arabicPeriod"/>
            </a:pPr>
            <a:r>
              <a:rPr i="0" lang="es" sz="1350" u="none" cap="none" strike="noStrike">
                <a:solidFill>
                  <a:srgbClr val="000000"/>
                </a:solidFill>
                <a:latin typeface="DM Sans"/>
                <a:ea typeface="DM Sans"/>
                <a:cs typeface="DM Sans"/>
                <a:sym typeface="DM Sans"/>
              </a:rPr>
              <a:t>Revisar los componentes (stencils)</a:t>
            </a:r>
            <a:endParaRPr i="0"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DM Sans"/>
              <a:buAutoNum type="arabicPeriod"/>
            </a:pPr>
            <a:r>
              <a:rPr i="0" lang="es" sz="1350" u="none" cap="none" strike="noStrike">
                <a:solidFill>
                  <a:srgbClr val="000000"/>
                </a:solidFill>
                <a:latin typeface="DM Sans"/>
                <a:ea typeface="DM Sans"/>
                <a:cs typeface="DM Sans"/>
                <a:sym typeface="DM Sans"/>
              </a:rPr>
              <a:t>Pegar el componente browser con un botón</a:t>
            </a:r>
            <a:endParaRPr i="0"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DM Sans"/>
              <a:buAutoNum type="arabicPeriod"/>
            </a:pPr>
            <a:r>
              <a:rPr lang="es" sz="1350">
                <a:latin typeface="DM Sans"/>
                <a:ea typeface="DM Sans"/>
                <a:cs typeface="DM Sans"/>
                <a:sym typeface="DM Sans"/>
              </a:rPr>
              <a:t>Compartir el proyecto haciendo click en Sharing -&gt; Anyone with the link can view -&gt; Copy link (ese es el link para entregar).</a:t>
            </a:r>
            <a:endParaRPr i="0" sz="1350" u="none" cap="none" strike="noStrike">
              <a:solidFill>
                <a:srgbClr val="000000"/>
              </a:solidFill>
              <a:latin typeface="DM Sans"/>
              <a:ea typeface="DM Sans"/>
              <a:cs typeface="DM Sans"/>
              <a:sym typeface="DM Sans"/>
            </a:endParaRPr>
          </a:p>
        </p:txBody>
      </p:sp>
      <p:pic>
        <p:nvPicPr>
          <p:cNvPr id="660" name="Google Shape;660;p91"/>
          <p:cNvPicPr preferRelativeResize="0"/>
          <p:nvPr/>
        </p:nvPicPr>
        <p:blipFill>
          <a:blip r:embed="rId3">
            <a:alphaModFix/>
          </a:blip>
          <a:stretch>
            <a:fillRect/>
          </a:stretch>
        </p:blipFill>
        <p:spPr>
          <a:xfrm>
            <a:off x="476250" y="2039976"/>
            <a:ext cx="3543798" cy="171204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92"/>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666" name="Google Shape;666;p92"/>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93"/>
          <p:cNvSpPr txBox="1"/>
          <p:nvPr/>
        </p:nvSpPr>
        <p:spPr>
          <a:xfrm>
            <a:off x="1461300" y="20496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Instalación de visual Studio Code</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94"/>
          <p:cNvSpPr txBox="1"/>
          <p:nvPr/>
        </p:nvSpPr>
        <p:spPr>
          <a:xfrm>
            <a:off x="914725" y="30842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i="0" lang="es" sz="1350" u="sng" cap="none" strike="noStrike">
                <a:solidFill>
                  <a:srgbClr val="83AEFB"/>
                </a:solidFill>
                <a:highlight>
                  <a:schemeClr val="lt1"/>
                </a:highlight>
                <a:latin typeface="DM Sans"/>
                <a:ea typeface="DM Sans"/>
                <a:cs typeface="DM Sans"/>
                <a:sym typeface="DM Sans"/>
                <a:hlinkClick r:id="rId3">
                  <a:extLst>
                    <a:ext uri="{A12FA001-AC4F-418D-AE19-62706E023703}">
                      <ahyp:hlinkClr val="tx"/>
                    </a:ext>
                  </a:extLst>
                </a:hlinkClick>
              </a:rPr>
              <a:t>Descarga</a:t>
            </a:r>
            <a:r>
              <a:rPr i="0" lang="es" sz="1350" u="none" cap="none" strike="noStrike">
                <a:solidFill>
                  <a:schemeClr val="dk1"/>
                </a:solidFill>
                <a:highlight>
                  <a:schemeClr val="lt1"/>
                </a:highlight>
                <a:latin typeface="DM Sans"/>
                <a:ea typeface="DM Sans"/>
                <a:cs typeface="DM Sans"/>
                <a:sym typeface="DM Sans"/>
              </a:rPr>
              <a:t> </a:t>
            </a:r>
            <a:r>
              <a:rPr lang="es" sz="1350">
                <a:solidFill>
                  <a:schemeClr val="dk1"/>
                </a:solidFill>
                <a:highlight>
                  <a:schemeClr val="lt1"/>
                </a:highlight>
                <a:latin typeface="DM Sans"/>
                <a:ea typeface="DM Sans"/>
                <a:cs typeface="DM Sans"/>
                <a:sym typeface="DM Sans"/>
              </a:rPr>
              <a:t>Visual Studio Code </a:t>
            </a:r>
            <a:r>
              <a:rPr i="0" lang="es" sz="1350" u="none" cap="none" strike="noStrike">
                <a:solidFill>
                  <a:schemeClr val="dk1"/>
                </a:solidFill>
                <a:highlight>
                  <a:schemeClr val="lt1"/>
                </a:highlight>
                <a:latin typeface="DM Sans"/>
                <a:ea typeface="DM Sans"/>
                <a:cs typeface="DM Sans"/>
                <a:sym typeface="DM Sans"/>
              </a:rPr>
              <a:t>desde la página web oficial.</a:t>
            </a:r>
            <a:endParaRPr i="0" sz="1350" u="none" cap="none" strike="noStrike">
              <a:solidFill>
                <a:schemeClr val="dk1"/>
              </a:solidFill>
              <a:highlight>
                <a:schemeClr val="lt1"/>
              </a:highlight>
              <a:latin typeface="DM Sans"/>
              <a:ea typeface="DM Sans"/>
              <a:cs typeface="DM Sans"/>
              <a:sym typeface="DM Sans"/>
            </a:endParaRPr>
          </a:p>
        </p:txBody>
      </p:sp>
      <p:sp>
        <p:nvSpPr>
          <p:cNvPr id="677" name="Google Shape;677;p94"/>
          <p:cNvSpPr txBox="1"/>
          <p:nvPr/>
        </p:nvSpPr>
        <p:spPr>
          <a:xfrm>
            <a:off x="3507463" y="3418850"/>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i="0" lang="es" sz="1350" u="none" cap="none" strike="noStrike">
                <a:solidFill>
                  <a:schemeClr val="dk1"/>
                </a:solidFill>
                <a:highlight>
                  <a:schemeClr val="lt1"/>
                </a:highlight>
                <a:latin typeface="DM Sans"/>
                <a:ea typeface="DM Sans"/>
                <a:cs typeface="DM Sans"/>
                <a:sym typeface="DM Sans"/>
              </a:rPr>
              <a:t>Selecciona el sistema operativo que usas, y descarga.</a:t>
            </a:r>
            <a:endParaRPr i="0" sz="1350" u="none" cap="none" strike="noStrike">
              <a:solidFill>
                <a:schemeClr val="dk1"/>
              </a:solidFill>
              <a:highlight>
                <a:schemeClr val="lt1"/>
              </a:highlight>
              <a:latin typeface="DM Sans"/>
              <a:ea typeface="DM Sans"/>
              <a:cs typeface="DM Sans"/>
              <a:sym typeface="DM Sans"/>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678" name="Google Shape;678;p94"/>
          <p:cNvSpPr txBox="1"/>
          <p:nvPr/>
        </p:nvSpPr>
        <p:spPr>
          <a:xfrm>
            <a:off x="6100225" y="3418838"/>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i="0" lang="es" sz="1350" u="none" cap="none" strike="noStrike">
                <a:solidFill>
                  <a:schemeClr val="dk1"/>
                </a:solidFill>
                <a:highlight>
                  <a:schemeClr val="lt1"/>
                </a:highlight>
                <a:latin typeface="DM Sans"/>
                <a:ea typeface="DM Sans"/>
                <a:cs typeface="DM Sans"/>
                <a:sym typeface="DM Sans"/>
              </a:rPr>
              <a:t>Continúa la instalación con el asistente hasta finalizar.</a:t>
            </a:r>
            <a:endParaRPr i="0" sz="1350" u="none" cap="none" strike="noStrike">
              <a:solidFill>
                <a:schemeClr val="dk1"/>
              </a:solidFill>
              <a:highlight>
                <a:schemeClr val="lt1"/>
              </a:highlight>
              <a:latin typeface="DM Sans"/>
              <a:ea typeface="DM Sans"/>
              <a:cs typeface="DM Sans"/>
              <a:sym typeface="DM Sans"/>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679" name="Google Shape;679;p94"/>
          <p:cNvSpPr txBox="1"/>
          <p:nvPr/>
        </p:nvSpPr>
        <p:spPr>
          <a:xfrm>
            <a:off x="1311600" y="865925"/>
            <a:ext cx="6520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s" sz="3500" u="none" cap="none" strike="noStrike">
                <a:solidFill>
                  <a:schemeClr val="dk1"/>
                </a:solidFill>
                <a:latin typeface="DM Sans"/>
                <a:ea typeface="DM Sans"/>
                <a:cs typeface="DM Sans"/>
                <a:sym typeface="DM Sans"/>
              </a:rPr>
              <a:t>I</a:t>
            </a:r>
            <a:r>
              <a:rPr b="1" lang="es" sz="3500">
                <a:solidFill>
                  <a:schemeClr val="dk1"/>
                </a:solidFill>
                <a:latin typeface="DM Sans"/>
                <a:ea typeface="DM Sans"/>
                <a:cs typeface="DM Sans"/>
                <a:sym typeface="DM Sans"/>
              </a:rPr>
              <a:t>nstalando</a:t>
            </a:r>
            <a:r>
              <a:rPr b="1" lang="es" sz="3500" u="none" cap="none" strike="noStrike">
                <a:solidFill>
                  <a:schemeClr val="dk1"/>
                </a:solidFill>
                <a:latin typeface="DM Sans"/>
                <a:ea typeface="DM Sans"/>
                <a:cs typeface="DM Sans"/>
                <a:sym typeface="DM Sans"/>
              </a:rPr>
              <a:t> </a:t>
            </a:r>
            <a:r>
              <a:rPr b="1" lang="es" sz="3500">
                <a:solidFill>
                  <a:schemeClr val="dk1"/>
                </a:solidFill>
                <a:latin typeface="DM Sans"/>
                <a:ea typeface="DM Sans"/>
                <a:cs typeface="DM Sans"/>
                <a:sym typeface="DM Sans"/>
              </a:rPr>
              <a:t>VSC</a:t>
            </a:r>
            <a:endParaRPr b="1" sz="3500" u="none" cap="none" strike="noStrike">
              <a:solidFill>
                <a:srgbClr val="000000"/>
              </a:solidFill>
              <a:latin typeface="DM Sans"/>
              <a:ea typeface="DM Sans"/>
              <a:cs typeface="DM Sans"/>
              <a:sym typeface="DM Sans"/>
            </a:endParaRPr>
          </a:p>
        </p:txBody>
      </p:sp>
      <p:cxnSp>
        <p:nvCxnSpPr>
          <p:cNvPr id="680" name="Google Shape;680;p94"/>
          <p:cNvCxnSpPr/>
          <p:nvPr/>
        </p:nvCxnSpPr>
        <p:spPr>
          <a:xfrm>
            <a:off x="2374875" y="2464825"/>
            <a:ext cx="4787400" cy="9600"/>
          </a:xfrm>
          <a:prstGeom prst="straightConnector1">
            <a:avLst/>
          </a:prstGeom>
          <a:noFill/>
          <a:ln cap="flat" cmpd="sng" w="9525">
            <a:solidFill>
              <a:srgbClr val="EAFF6A"/>
            </a:solidFill>
            <a:prstDash val="solid"/>
            <a:round/>
            <a:headEnd len="sm" w="sm" type="none"/>
            <a:tailEnd len="sm" w="sm" type="none"/>
          </a:ln>
        </p:spPr>
      </p:cxnSp>
      <p:sp>
        <p:nvSpPr>
          <p:cNvPr id="681" name="Google Shape;681;p94"/>
          <p:cNvSpPr/>
          <p:nvPr/>
        </p:nvSpPr>
        <p:spPr>
          <a:xfrm>
            <a:off x="4264955" y="2208600"/>
            <a:ext cx="614100" cy="614100"/>
          </a:xfrm>
          <a:prstGeom prst="ellipse">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682" name="Google Shape;682;p94"/>
          <p:cNvSpPr/>
          <p:nvPr/>
        </p:nvSpPr>
        <p:spPr>
          <a:xfrm>
            <a:off x="6827709" y="2208600"/>
            <a:ext cx="614100" cy="614100"/>
          </a:xfrm>
          <a:prstGeom prst="ellipse">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683" name="Google Shape;683;p94"/>
          <p:cNvSpPr txBox="1"/>
          <p:nvPr/>
        </p:nvSpPr>
        <p:spPr>
          <a:xfrm>
            <a:off x="4403387" y="2235539"/>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i="0" lang="es" sz="2400" u="none" cap="none" strike="noStrike">
                <a:solidFill>
                  <a:srgbClr val="000000"/>
                </a:solidFill>
                <a:latin typeface="DM Sans"/>
                <a:ea typeface="DM Sans"/>
                <a:cs typeface="DM Sans"/>
                <a:sym typeface="DM Sans"/>
              </a:rPr>
              <a:t>2</a:t>
            </a:r>
            <a:endParaRPr i="0" sz="2400" u="none" cap="none" strike="noStrike">
              <a:solidFill>
                <a:srgbClr val="000000"/>
              </a:solidFill>
              <a:latin typeface="DM Sans"/>
              <a:ea typeface="DM Sans"/>
              <a:cs typeface="DM Sans"/>
              <a:sym typeface="DM Sans"/>
            </a:endParaRPr>
          </a:p>
        </p:txBody>
      </p:sp>
      <p:sp>
        <p:nvSpPr>
          <p:cNvPr id="684" name="Google Shape;684;p94"/>
          <p:cNvSpPr txBox="1"/>
          <p:nvPr/>
        </p:nvSpPr>
        <p:spPr>
          <a:xfrm>
            <a:off x="6960457" y="2263295"/>
            <a:ext cx="270300" cy="31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i="0" lang="es" sz="2400" u="none" cap="none" strike="noStrike">
                <a:solidFill>
                  <a:srgbClr val="000000"/>
                </a:solidFill>
                <a:latin typeface="DM Sans"/>
                <a:ea typeface="DM Sans"/>
                <a:cs typeface="DM Sans"/>
                <a:sym typeface="DM Sans"/>
              </a:rPr>
              <a:t>3</a:t>
            </a:r>
            <a:endParaRPr i="0" sz="2400" u="none" cap="none" strike="noStrike">
              <a:solidFill>
                <a:srgbClr val="000000"/>
              </a:solidFill>
              <a:latin typeface="DM Sans"/>
              <a:ea typeface="DM Sans"/>
              <a:cs typeface="DM Sans"/>
              <a:sym typeface="DM Sans"/>
            </a:endParaRPr>
          </a:p>
        </p:txBody>
      </p:sp>
      <p:sp>
        <p:nvSpPr>
          <p:cNvPr id="685" name="Google Shape;685;p94"/>
          <p:cNvSpPr/>
          <p:nvPr/>
        </p:nvSpPr>
        <p:spPr>
          <a:xfrm>
            <a:off x="1760780" y="2162575"/>
            <a:ext cx="614100" cy="614100"/>
          </a:xfrm>
          <a:prstGeom prst="ellipse">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686" name="Google Shape;686;p94"/>
          <p:cNvSpPr txBox="1"/>
          <p:nvPr/>
        </p:nvSpPr>
        <p:spPr>
          <a:xfrm>
            <a:off x="1913250" y="2187098"/>
            <a:ext cx="270300" cy="31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i="0" lang="es" sz="2400" u="none" cap="none" strike="noStrike">
                <a:solidFill>
                  <a:srgbClr val="000000"/>
                </a:solidFill>
                <a:latin typeface="DM Sans"/>
                <a:ea typeface="DM Sans"/>
                <a:cs typeface="DM Sans"/>
                <a:sym typeface="DM Sans"/>
              </a:rPr>
              <a:t>1</a:t>
            </a:r>
            <a:endParaRPr i="0" sz="2400" u="none" cap="none" strike="noStrike">
              <a:solidFill>
                <a:srgbClr val="000000"/>
              </a:solidFill>
              <a:latin typeface="DM Sans"/>
              <a:ea typeface="DM Sans"/>
              <a:cs typeface="DM Sans"/>
              <a:sym typeface="DM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95"/>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692" name="Google Shape;692;p95"/>
          <p:cNvSpPr txBox="1"/>
          <p:nvPr/>
        </p:nvSpPr>
        <p:spPr>
          <a:xfrm>
            <a:off x="473350" y="2222450"/>
            <a:ext cx="7169400" cy="13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Creación de un archivo VSC</a:t>
            </a:r>
            <a:endParaRPr b="1" i="0" sz="2500" u="none" cap="none" strike="noStrike">
              <a:solidFill>
                <a:srgbClr val="B7B7B7"/>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B7B7B7"/>
              </a:solidFill>
              <a:latin typeface="Helvetica Neue"/>
              <a:ea typeface="Helvetica Neue"/>
              <a:cs typeface="Helvetica Neue"/>
              <a:sym typeface="Helvetica Neue"/>
            </a:endParaRPr>
          </a:p>
        </p:txBody>
      </p:sp>
      <p:grpSp>
        <p:nvGrpSpPr>
          <p:cNvPr id="693" name="Google Shape;693;p95"/>
          <p:cNvGrpSpPr/>
          <p:nvPr/>
        </p:nvGrpSpPr>
        <p:grpSpPr>
          <a:xfrm>
            <a:off x="473351" y="619523"/>
            <a:ext cx="738900" cy="738900"/>
            <a:chOff x="473351" y="619523"/>
            <a:chExt cx="738900" cy="738900"/>
          </a:xfrm>
        </p:grpSpPr>
        <p:sp>
          <p:nvSpPr>
            <p:cNvPr id="694" name="Google Shape;694;p9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95" name="Google Shape;695;p95"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696" name="Google Shape;696;p95"/>
          <p:cNvSpPr txBox="1"/>
          <p:nvPr/>
        </p:nvSpPr>
        <p:spPr>
          <a:xfrm>
            <a:off x="473350" y="3980550"/>
            <a:ext cx="7169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83AEFB"/>
              </a:solidFill>
              <a:latin typeface="DM Sans"/>
              <a:ea typeface="DM Sans"/>
              <a:cs typeface="DM Sans"/>
              <a:sym typeface="DM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96"/>
          <p:cNvSpPr txBox="1"/>
          <p:nvPr>
            <p:ph idx="4294967295" type="subTitle"/>
          </p:nvPr>
        </p:nvSpPr>
        <p:spPr>
          <a:xfrm>
            <a:off x="476250" y="444200"/>
            <a:ext cx="7439400" cy="72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sz="4100">
                <a:solidFill>
                  <a:schemeClr val="dk1"/>
                </a:solidFill>
                <a:latin typeface="DM Sans"/>
                <a:ea typeface="DM Sans"/>
                <a:cs typeface="DM Sans"/>
                <a:sym typeface="DM Sans"/>
              </a:rPr>
              <a:t>Creando un archivo en VSC</a:t>
            </a:r>
            <a:endParaRPr b="1" sz="4100">
              <a:solidFill>
                <a:schemeClr val="dk1"/>
              </a:solidFill>
              <a:latin typeface="DM Sans"/>
              <a:ea typeface="DM Sans"/>
              <a:cs typeface="DM Sans"/>
              <a:sym typeface="DM Sans"/>
            </a:endParaRPr>
          </a:p>
          <a:p>
            <a:pPr indent="0" lvl="0" marL="0" rtl="0" algn="just">
              <a:lnSpc>
                <a:spcPct val="115000"/>
              </a:lnSpc>
              <a:spcBef>
                <a:spcPts val="0"/>
              </a:spcBef>
              <a:spcAft>
                <a:spcPts val="0"/>
              </a:spcAft>
              <a:buClr>
                <a:schemeClr val="dk1"/>
              </a:buClr>
              <a:buSzPts val="1100"/>
              <a:buFont typeface="Arial"/>
              <a:buNone/>
            </a:pPr>
            <a:r>
              <a:t/>
            </a:r>
            <a:endParaRPr i="1" sz="3600">
              <a:solidFill>
                <a:schemeClr val="dk1"/>
              </a:solidFill>
              <a:latin typeface="Anton"/>
              <a:ea typeface="Anton"/>
              <a:cs typeface="Anton"/>
              <a:sym typeface="Anton"/>
            </a:endParaRPr>
          </a:p>
          <a:p>
            <a:pPr indent="0" lvl="0" marL="0" rtl="0" algn="l">
              <a:lnSpc>
                <a:spcPct val="115000"/>
              </a:lnSpc>
              <a:spcBef>
                <a:spcPts val="0"/>
              </a:spcBef>
              <a:spcAft>
                <a:spcPts val="0"/>
              </a:spcAft>
              <a:buSzPts val="2800"/>
              <a:buNone/>
            </a:pPr>
            <a:r>
              <a:t/>
            </a:r>
            <a:endParaRPr i="1" sz="3600">
              <a:solidFill>
                <a:schemeClr val="dk1"/>
              </a:solidFill>
              <a:latin typeface="Didact Gothic"/>
              <a:ea typeface="Didact Gothic"/>
              <a:cs typeface="Didact Gothic"/>
              <a:sym typeface="Didact Gothic"/>
            </a:endParaRPr>
          </a:p>
          <a:p>
            <a:pPr indent="0" lvl="0" marL="457200" rtl="0" algn="just">
              <a:lnSpc>
                <a:spcPct val="115000"/>
              </a:lnSpc>
              <a:spcBef>
                <a:spcPts val="0"/>
              </a:spcBef>
              <a:spcAft>
                <a:spcPts val="0"/>
              </a:spcAft>
              <a:buSzPts val="2800"/>
              <a:buNone/>
            </a:pPr>
            <a:r>
              <a:t/>
            </a:r>
            <a:endParaRPr i="1" sz="3600">
              <a:solidFill>
                <a:schemeClr val="dk1"/>
              </a:solidFill>
              <a:latin typeface="Didact Gothic"/>
              <a:ea typeface="Didact Gothic"/>
              <a:cs typeface="Didact Gothic"/>
              <a:sym typeface="Didact Gothic"/>
            </a:endParaRPr>
          </a:p>
        </p:txBody>
      </p:sp>
      <p:sp>
        <p:nvSpPr>
          <p:cNvPr id="702" name="Google Shape;702;p96"/>
          <p:cNvSpPr txBox="1"/>
          <p:nvPr/>
        </p:nvSpPr>
        <p:spPr>
          <a:xfrm>
            <a:off x="4114025" y="1735647"/>
            <a:ext cx="4852200" cy="18519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1600"/>
              <a:buFont typeface="Arial"/>
              <a:buNone/>
            </a:pPr>
            <a:r>
              <a:t/>
            </a:r>
            <a:endParaRPr i="0" sz="1350" u="none" cap="none" strike="noStrike">
              <a:solidFill>
                <a:srgbClr val="000000"/>
              </a:solidFill>
              <a:latin typeface="DM Sans"/>
              <a:ea typeface="DM Sans"/>
              <a:cs typeface="DM Sans"/>
              <a:sym typeface="DM Sans"/>
            </a:endParaRPr>
          </a:p>
          <a:p>
            <a:pPr indent="-314325" lvl="0" marL="457200" marR="0" rtl="0" algn="l">
              <a:lnSpc>
                <a:spcPct val="150000"/>
              </a:lnSpc>
              <a:spcBef>
                <a:spcPts val="0"/>
              </a:spcBef>
              <a:spcAft>
                <a:spcPts val="0"/>
              </a:spcAft>
              <a:buClr>
                <a:srgbClr val="83AEFB"/>
              </a:buClr>
              <a:buSzPts val="1350"/>
              <a:buFont typeface="DM Sans"/>
              <a:buAutoNum type="arabicPeriod"/>
            </a:pPr>
            <a:r>
              <a:rPr i="0" lang="es" sz="1350" u="none" cap="none" strike="noStrike">
                <a:solidFill>
                  <a:srgbClr val="000000"/>
                </a:solidFill>
                <a:latin typeface="DM Sans"/>
                <a:ea typeface="DM Sans"/>
                <a:cs typeface="DM Sans"/>
                <a:sym typeface="DM Sans"/>
              </a:rPr>
              <a:t>Ve a tu escritori</a:t>
            </a:r>
            <a:r>
              <a:rPr lang="es" sz="1350">
                <a:latin typeface="DM Sans"/>
                <a:ea typeface="DM Sans"/>
                <a:cs typeface="DM Sans"/>
                <a:sym typeface="DM Sans"/>
              </a:rPr>
              <a:t>o</a:t>
            </a:r>
            <a:r>
              <a:rPr i="0" lang="es" sz="1350" u="none" cap="none" strike="noStrike">
                <a:solidFill>
                  <a:srgbClr val="000000"/>
                </a:solidFill>
                <a:latin typeface="DM Sans"/>
                <a:ea typeface="DM Sans"/>
                <a:cs typeface="DM Sans"/>
                <a:sym typeface="DM Sans"/>
              </a:rPr>
              <a:t> </a:t>
            </a:r>
            <a:br>
              <a:rPr lang="es" sz="1350">
                <a:latin typeface="DM Sans"/>
                <a:ea typeface="DM Sans"/>
                <a:cs typeface="DM Sans"/>
                <a:sym typeface="DM Sans"/>
              </a:rPr>
            </a:br>
            <a:r>
              <a:rPr i="0" lang="es" sz="1350" u="none" cap="none" strike="noStrike">
                <a:solidFill>
                  <a:srgbClr val="000000"/>
                </a:solidFill>
                <a:latin typeface="DM Sans"/>
                <a:ea typeface="DM Sans"/>
                <a:cs typeface="DM Sans"/>
                <a:sym typeface="DM Sans"/>
              </a:rPr>
              <a:t>y crea una carpeta </a:t>
            </a:r>
            <a:r>
              <a:rPr lang="es" sz="1350">
                <a:latin typeface="DM Sans"/>
                <a:ea typeface="DM Sans"/>
                <a:cs typeface="DM Sans"/>
                <a:sym typeface="DM Sans"/>
              </a:rPr>
              <a:t>“clase-0”.</a:t>
            </a:r>
            <a:endParaRPr i="0" sz="1350" u="none" cap="none" strike="noStrike">
              <a:solidFill>
                <a:srgbClr val="000000"/>
              </a:solidFill>
              <a:highlight>
                <a:srgbClr val="E0FF00"/>
              </a:highlight>
              <a:latin typeface="DM Sans"/>
              <a:ea typeface="DM Sans"/>
              <a:cs typeface="DM Sans"/>
              <a:sym typeface="DM Sans"/>
            </a:endParaRPr>
          </a:p>
          <a:p>
            <a:pPr indent="-314325" lvl="0" marL="457200" marR="0" rtl="0" algn="l">
              <a:lnSpc>
                <a:spcPct val="150000"/>
              </a:lnSpc>
              <a:spcBef>
                <a:spcPts val="0"/>
              </a:spcBef>
              <a:spcAft>
                <a:spcPts val="0"/>
              </a:spcAft>
              <a:buClr>
                <a:srgbClr val="83AEFB"/>
              </a:buClr>
              <a:buSzPts val="1350"/>
              <a:buFont typeface="DM Sans"/>
              <a:buAutoNum type="arabicPeriod"/>
            </a:pPr>
            <a:r>
              <a:rPr i="0" lang="es" sz="1350" u="none" cap="none" strike="noStrike">
                <a:solidFill>
                  <a:srgbClr val="000000"/>
                </a:solidFill>
                <a:latin typeface="DM Sans"/>
                <a:ea typeface="DM Sans"/>
                <a:cs typeface="DM Sans"/>
                <a:sym typeface="DM Sans"/>
              </a:rPr>
              <a:t>Luego haz clic derecho </a:t>
            </a:r>
            <a:r>
              <a:rPr lang="es" sz="1350">
                <a:latin typeface="DM Sans"/>
                <a:ea typeface="DM Sans"/>
                <a:cs typeface="DM Sans"/>
                <a:sym typeface="DM Sans"/>
              </a:rPr>
              <a:t>y selecciona</a:t>
            </a:r>
            <a:r>
              <a:rPr i="0" lang="es" sz="1350" u="none" cap="none" strike="noStrike">
                <a:solidFill>
                  <a:srgbClr val="000000"/>
                </a:solidFill>
                <a:latin typeface="DM Sans"/>
                <a:ea typeface="DM Sans"/>
                <a:cs typeface="DM Sans"/>
                <a:sym typeface="DM Sans"/>
              </a:rPr>
              <a:t> </a:t>
            </a:r>
            <a:endParaRPr i="0" sz="1350" u="none" cap="none" strike="noStrike">
              <a:solidFill>
                <a:srgbClr val="000000"/>
              </a:solidFill>
              <a:highlight>
                <a:srgbClr val="E0FF00"/>
              </a:highlight>
              <a:latin typeface="DM Sans"/>
              <a:ea typeface="DM Sans"/>
              <a:cs typeface="DM Sans"/>
              <a:sym typeface="DM Sans"/>
            </a:endParaRPr>
          </a:p>
          <a:p>
            <a:pPr indent="-314325" lvl="0" marL="457200" marR="0" rtl="0" algn="l">
              <a:lnSpc>
                <a:spcPct val="150000"/>
              </a:lnSpc>
              <a:spcBef>
                <a:spcPts val="0"/>
              </a:spcBef>
              <a:spcAft>
                <a:spcPts val="0"/>
              </a:spcAft>
              <a:buClr>
                <a:srgbClr val="83AEFB"/>
              </a:buClr>
              <a:buSzPts val="1350"/>
              <a:buFont typeface="DM Sans"/>
              <a:buAutoNum type="arabicPeriod"/>
            </a:pPr>
            <a:r>
              <a:rPr lang="es" sz="1350">
                <a:latin typeface="DM Sans"/>
                <a:ea typeface="DM Sans"/>
                <a:cs typeface="DM Sans"/>
                <a:sym typeface="DM Sans"/>
              </a:rPr>
              <a:t>Cliquea en “New File” </a:t>
            </a:r>
            <a:endParaRPr i="0" sz="1350" u="none" cap="none" strike="noStrike">
              <a:solidFill>
                <a:srgbClr val="000000"/>
              </a:solidFill>
              <a:latin typeface="DM Sans"/>
              <a:ea typeface="DM Sans"/>
              <a:cs typeface="DM Sans"/>
              <a:sym typeface="DM Sans"/>
            </a:endParaRPr>
          </a:p>
          <a:p>
            <a:pPr indent="-314325" lvl="0" marL="457200" marR="0" rtl="0" algn="l">
              <a:lnSpc>
                <a:spcPct val="150000"/>
              </a:lnSpc>
              <a:spcBef>
                <a:spcPts val="0"/>
              </a:spcBef>
              <a:spcAft>
                <a:spcPts val="0"/>
              </a:spcAft>
              <a:buClr>
                <a:srgbClr val="83AEFB"/>
              </a:buClr>
              <a:buSzPts val="1350"/>
              <a:buFont typeface="DM Sans"/>
              <a:buAutoNum type="arabicPeriod"/>
            </a:pPr>
            <a:r>
              <a:rPr i="0" lang="es" sz="1350" u="none" cap="none" strike="noStrike">
                <a:solidFill>
                  <a:srgbClr val="000000"/>
                </a:solidFill>
                <a:latin typeface="DM Sans"/>
                <a:ea typeface="DM Sans"/>
                <a:cs typeface="DM Sans"/>
                <a:sym typeface="DM Sans"/>
              </a:rPr>
              <a:t>Escribe el nombre de tu archivo</a:t>
            </a:r>
            <a:endParaRPr i="0" sz="1350" u="none" cap="none" strike="noStrike">
              <a:solidFill>
                <a:srgbClr val="000000"/>
              </a:solidFill>
              <a:latin typeface="DM Sans"/>
              <a:ea typeface="DM Sans"/>
              <a:cs typeface="DM Sans"/>
              <a:sym typeface="DM Sans"/>
            </a:endParaRPr>
          </a:p>
        </p:txBody>
      </p:sp>
      <p:pic>
        <p:nvPicPr>
          <p:cNvPr id="703" name="Google Shape;703;p96"/>
          <p:cNvPicPr preferRelativeResize="0"/>
          <p:nvPr/>
        </p:nvPicPr>
        <p:blipFill rotWithShape="1">
          <a:blip r:embed="rId3">
            <a:alphaModFix/>
          </a:blip>
          <a:srcRect b="-7" l="0" r="0" t="23759"/>
          <a:stretch/>
        </p:blipFill>
        <p:spPr>
          <a:xfrm>
            <a:off x="6184225" y="2083387"/>
            <a:ext cx="1122900" cy="221324"/>
          </a:xfrm>
          <a:prstGeom prst="rect">
            <a:avLst/>
          </a:prstGeom>
          <a:noFill/>
          <a:ln>
            <a:noFill/>
          </a:ln>
        </p:spPr>
      </p:pic>
      <p:pic>
        <p:nvPicPr>
          <p:cNvPr id="704" name="Google Shape;704;p96"/>
          <p:cNvPicPr preferRelativeResize="0"/>
          <p:nvPr/>
        </p:nvPicPr>
        <p:blipFill rotWithShape="1">
          <a:blip r:embed="rId4">
            <a:alphaModFix/>
          </a:blip>
          <a:srcRect b="0" l="0" r="0" t="0"/>
          <a:stretch/>
        </p:blipFill>
        <p:spPr>
          <a:xfrm>
            <a:off x="6417075" y="3000662"/>
            <a:ext cx="890054" cy="275975"/>
          </a:xfrm>
          <a:prstGeom prst="rect">
            <a:avLst/>
          </a:prstGeom>
          <a:noFill/>
          <a:ln>
            <a:noFill/>
          </a:ln>
        </p:spPr>
      </p:pic>
      <p:sp>
        <p:nvSpPr>
          <p:cNvPr id="705" name="Google Shape;705;p96"/>
          <p:cNvSpPr/>
          <p:nvPr/>
        </p:nvSpPr>
        <p:spPr>
          <a:xfrm>
            <a:off x="6671250" y="3027938"/>
            <a:ext cx="222600" cy="221400"/>
          </a:xfrm>
          <a:prstGeom prst="ellipse">
            <a:avLst/>
          </a:prstGeom>
          <a:noFill/>
          <a:ln cap="flat" cmpd="sng" w="1905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6" name="Google Shape;706;p96"/>
          <p:cNvPicPr preferRelativeResize="0"/>
          <p:nvPr/>
        </p:nvPicPr>
        <p:blipFill>
          <a:blip r:embed="rId5">
            <a:alphaModFix/>
          </a:blip>
          <a:stretch>
            <a:fillRect/>
          </a:stretch>
        </p:blipFill>
        <p:spPr>
          <a:xfrm>
            <a:off x="7445413" y="3321913"/>
            <a:ext cx="990275" cy="295485"/>
          </a:xfrm>
          <a:prstGeom prst="rect">
            <a:avLst/>
          </a:prstGeom>
          <a:noFill/>
          <a:ln>
            <a:noFill/>
          </a:ln>
        </p:spPr>
      </p:pic>
      <p:sp>
        <p:nvSpPr>
          <p:cNvPr id="707" name="Google Shape;707;p96"/>
          <p:cNvSpPr/>
          <p:nvPr/>
        </p:nvSpPr>
        <p:spPr>
          <a:xfrm>
            <a:off x="7562988" y="3358950"/>
            <a:ext cx="755100" cy="221400"/>
          </a:xfrm>
          <a:prstGeom prst="rect">
            <a:avLst/>
          </a:prstGeom>
          <a:noFill/>
          <a:ln cap="flat" cmpd="sng" w="1905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8" name="Google Shape;708;p96"/>
          <p:cNvPicPr preferRelativeResize="0"/>
          <p:nvPr/>
        </p:nvPicPr>
        <p:blipFill>
          <a:blip r:embed="rId6">
            <a:alphaModFix/>
          </a:blip>
          <a:stretch>
            <a:fillRect/>
          </a:stretch>
        </p:blipFill>
        <p:spPr>
          <a:xfrm>
            <a:off x="476259" y="1851750"/>
            <a:ext cx="3661566" cy="1826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34"/>
          <p:cNvSpPr txBox="1"/>
          <p:nvPr/>
        </p:nvSpPr>
        <p:spPr>
          <a:xfrm>
            <a:off x="1461300" y="1953000"/>
            <a:ext cx="6221400" cy="12375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800">
                <a:solidFill>
                  <a:schemeClr val="dk1"/>
                </a:solidFill>
                <a:latin typeface="DM Sans"/>
                <a:ea typeface="DM Sans"/>
                <a:cs typeface="DM Sans"/>
                <a:sym typeface="DM Sans"/>
              </a:rPr>
              <a:t>Acuerdos </a:t>
            </a:r>
            <a:endParaRPr b="1" sz="38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s" sz="3800">
                <a:solidFill>
                  <a:schemeClr val="dk1"/>
                </a:solidFill>
                <a:latin typeface="DM Sans"/>
                <a:ea typeface="DM Sans"/>
                <a:cs typeface="DM Sans"/>
                <a:sym typeface="DM Sans"/>
              </a:rPr>
              <a:t>y compromisos</a:t>
            </a:r>
            <a:endParaRPr b="1" sz="3800">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97"/>
          <p:cNvSpPr txBox="1"/>
          <p:nvPr>
            <p:ph idx="4294967295" type="subTitle"/>
          </p:nvPr>
        </p:nvSpPr>
        <p:spPr>
          <a:xfrm>
            <a:off x="471300" y="453450"/>
            <a:ext cx="8049000" cy="72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Combinaciones de teclas en VSC</a:t>
            </a:r>
            <a:endParaRPr b="1" sz="400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0"/>
              </a:spcBef>
              <a:spcAft>
                <a:spcPts val="0"/>
              </a:spcAft>
              <a:buSzPts val="2800"/>
              <a:buNone/>
            </a:pPr>
            <a:r>
              <a:t/>
            </a:r>
            <a:endParaRPr i="1" sz="4000">
              <a:solidFill>
                <a:schemeClr val="dk1"/>
              </a:solidFill>
              <a:latin typeface="Didact Gothic"/>
              <a:ea typeface="Didact Gothic"/>
              <a:cs typeface="Didact Gothic"/>
              <a:sym typeface="Didact Gothic"/>
            </a:endParaRPr>
          </a:p>
          <a:p>
            <a:pPr indent="0" lvl="0" marL="457200" rtl="0" algn="l">
              <a:lnSpc>
                <a:spcPct val="115000"/>
              </a:lnSpc>
              <a:spcBef>
                <a:spcPts val="0"/>
              </a:spcBef>
              <a:spcAft>
                <a:spcPts val="0"/>
              </a:spcAft>
              <a:buSzPts val="2800"/>
              <a:buNone/>
            </a:pPr>
            <a:r>
              <a:t/>
            </a:r>
            <a:endParaRPr i="1" sz="4000">
              <a:solidFill>
                <a:schemeClr val="dk1"/>
              </a:solidFill>
              <a:latin typeface="Didact Gothic"/>
              <a:ea typeface="Didact Gothic"/>
              <a:cs typeface="Didact Gothic"/>
              <a:sym typeface="Didact Gothic"/>
            </a:endParaRPr>
          </a:p>
        </p:txBody>
      </p:sp>
      <p:sp>
        <p:nvSpPr>
          <p:cNvPr id="714" name="Google Shape;714;p97"/>
          <p:cNvSpPr txBox="1"/>
          <p:nvPr/>
        </p:nvSpPr>
        <p:spPr>
          <a:xfrm>
            <a:off x="2289150" y="3235000"/>
            <a:ext cx="4565700" cy="704100"/>
          </a:xfrm>
          <a:prstGeom prst="rect">
            <a:avLst/>
          </a:prstGeom>
          <a:solidFill>
            <a:schemeClr val="accent6"/>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s" sz="1350">
                <a:latin typeface="DM Sans"/>
                <a:ea typeface="DM Sans"/>
                <a:cs typeface="DM Sans"/>
                <a:sym typeface="DM Sans"/>
              </a:rPr>
              <a:t>Para ver los atajos de teclado en VSC, haz clic para acceder al </a:t>
            </a:r>
            <a:r>
              <a:rPr lang="es" sz="1350" u="sng">
                <a:solidFill>
                  <a:schemeClr val="hlink"/>
                </a:solidFill>
                <a:latin typeface="DM Sans"/>
                <a:ea typeface="DM Sans"/>
                <a:cs typeface="DM Sans"/>
                <a:sym typeface="DM Sans"/>
                <a:hlinkClick r:id="rId3"/>
              </a:rPr>
              <a:t>documento</a:t>
            </a:r>
            <a:endParaRPr sz="1350">
              <a:latin typeface="DM Sans"/>
              <a:ea typeface="DM Sans"/>
              <a:cs typeface="DM Sans"/>
              <a:sym typeface="DM Sans"/>
            </a:endParaRPr>
          </a:p>
        </p:txBody>
      </p:sp>
      <p:sp>
        <p:nvSpPr>
          <p:cNvPr id="715" name="Google Shape;715;p97"/>
          <p:cNvSpPr/>
          <p:nvPr/>
        </p:nvSpPr>
        <p:spPr>
          <a:xfrm>
            <a:off x="4147200" y="2065025"/>
            <a:ext cx="849600" cy="815700"/>
          </a:xfrm>
          <a:prstGeom prst="ellipse">
            <a:avLst/>
          </a:prstGeom>
          <a:solidFill>
            <a:schemeClr val="lt1"/>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500">
                <a:latin typeface="Anton"/>
                <a:ea typeface="Anton"/>
                <a:cs typeface="Anton"/>
                <a:sym typeface="Anton"/>
              </a:rPr>
              <a:t>👀</a:t>
            </a:r>
            <a:endParaRPr sz="3500">
              <a:latin typeface="Anton"/>
              <a:ea typeface="Anton"/>
              <a:cs typeface="Anton"/>
              <a:sym typeface="Anton"/>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98"/>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721" name="Google Shape;721;p98"/>
          <p:cNvSpPr txBox="1"/>
          <p:nvPr/>
        </p:nvSpPr>
        <p:spPr>
          <a:xfrm>
            <a:off x="473350" y="1626100"/>
            <a:ext cx="7169400" cy="13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¡Vamos a practicar lo visto!</a:t>
            </a:r>
            <a:endParaRPr b="1" i="0" sz="2500" u="none" cap="none" strike="noStrike">
              <a:solidFill>
                <a:srgbClr val="B7B7B7"/>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B7B7B7"/>
              </a:solidFill>
              <a:latin typeface="Helvetica Neue"/>
              <a:ea typeface="Helvetica Neue"/>
              <a:cs typeface="Helvetica Neue"/>
              <a:sym typeface="Helvetica Neue"/>
            </a:endParaRPr>
          </a:p>
        </p:txBody>
      </p:sp>
      <p:grpSp>
        <p:nvGrpSpPr>
          <p:cNvPr id="722" name="Google Shape;722;p98"/>
          <p:cNvGrpSpPr/>
          <p:nvPr/>
        </p:nvGrpSpPr>
        <p:grpSpPr>
          <a:xfrm>
            <a:off x="473351" y="619523"/>
            <a:ext cx="738900" cy="738900"/>
            <a:chOff x="473351" y="619523"/>
            <a:chExt cx="738900" cy="738900"/>
          </a:xfrm>
        </p:grpSpPr>
        <p:sp>
          <p:nvSpPr>
            <p:cNvPr id="723" name="Google Shape;723;p98"/>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4" name="Google Shape;724;p98"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725" name="Google Shape;725;p98"/>
          <p:cNvSpPr txBox="1"/>
          <p:nvPr/>
        </p:nvSpPr>
        <p:spPr>
          <a:xfrm>
            <a:off x="473350" y="3980550"/>
            <a:ext cx="7169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83AEFB"/>
              </a:solidFill>
              <a:latin typeface="DM Sans"/>
              <a:ea typeface="DM Sans"/>
              <a:cs typeface="DM Sans"/>
              <a:sym typeface="DM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grpSp>
        <p:nvGrpSpPr>
          <p:cNvPr id="730" name="Google Shape;730;p99"/>
          <p:cNvGrpSpPr/>
          <p:nvPr/>
        </p:nvGrpSpPr>
        <p:grpSpPr>
          <a:xfrm>
            <a:off x="457338" y="468286"/>
            <a:ext cx="431100" cy="431100"/>
            <a:chOff x="4616400" y="1950761"/>
            <a:chExt cx="431100" cy="431100"/>
          </a:xfrm>
        </p:grpSpPr>
        <p:sp>
          <p:nvSpPr>
            <p:cNvPr id="731" name="Google Shape;731;p99"/>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2" name="Google Shape;732;p99" title="ícono para recordar"/>
            <p:cNvPicPr preferRelativeResize="0"/>
            <p:nvPr/>
          </p:nvPicPr>
          <p:blipFill rotWithShape="1">
            <a:blip r:embed="rId3">
              <a:alphaModFix/>
            </a:blip>
            <a:srcRect b="0" l="0" r="0" t="0"/>
            <a:stretch/>
          </p:blipFill>
          <p:spPr>
            <a:xfrm>
              <a:off x="4699911" y="2034249"/>
              <a:ext cx="264076" cy="264076"/>
            </a:xfrm>
            <a:prstGeom prst="rect">
              <a:avLst/>
            </a:prstGeom>
            <a:noFill/>
            <a:ln>
              <a:noFill/>
            </a:ln>
          </p:spPr>
        </p:pic>
      </p:grpSp>
      <p:sp>
        <p:nvSpPr>
          <p:cNvPr id="733" name="Google Shape;733;p99"/>
          <p:cNvSpPr txBox="1"/>
          <p:nvPr/>
        </p:nvSpPr>
        <p:spPr>
          <a:xfrm>
            <a:off x="457350" y="1820575"/>
            <a:ext cx="7169400" cy="30108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accent6"/>
              </a:buClr>
              <a:buSzPts val="1800"/>
              <a:buFont typeface="DM Sans"/>
              <a:buChar char="●"/>
            </a:pPr>
            <a:r>
              <a:rPr b="1" lang="es" sz="1800">
                <a:solidFill>
                  <a:schemeClr val="lt1"/>
                </a:solidFill>
                <a:latin typeface="DM Sans"/>
                <a:ea typeface="DM Sans"/>
                <a:cs typeface="DM Sans"/>
                <a:sym typeface="DM Sans"/>
              </a:rPr>
              <a:t>Instala todas las aplicaciones necesarias.</a:t>
            </a:r>
            <a:endParaRPr b="1" sz="1800">
              <a:solidFill>
                <a:schemeClr val="lt1"/>
              </a:solidFill>
              <a:latin typeface="DM Sans"/>
              <a:ea typeface="DM Sans"/>
              <a:cs typeface="DM Sans"/>
              <a:sym typeface="DM Sans"/>
            </a:endParaRPr>
          </a:p>
          <a:p>
            <a:pPr indent="-342900" lvl="0" marL="457200" rtl="0" algn="l">
              <a:lnSpc>
                <a:spcPct val="115000"/>
              </a:lnSpc>
              <a:spcBef>
                <a:spcPts val="0"/>
              </a:spcBef>
              <a:spcAft>
                <a:spcPts val="0"/>
              </a:spcAft>
              <a:buClr>
                <a:schemeClr val="accent6"/>
              </a:buClr>
              <a:buSzPts val="1800"/>
              <a:buFont typeface="DM Sans"/>
              <a:buChar char="●"/>
            </a:pPr>
            <a:r>
              <a:rPr b="1" lang="es" sz="1800">
                <a:solidFill>
                  <a:schemeClr val="lt1"/>
                </a:solidFill>
                <a:latin typeface="DM Sans"/>
                <a:ea typeface="DM Sans"/>
                <a:cs typeface="DM Sans"/>
                <a:sym typeface="DM Sans"/>
              </a:rPr>
              <a:t>Establece un objetivo a alcanzar.</a:t>
            </a:r>
            <a:endParaRPr b="1" sz="1800">
              <a:solidFill>
                <a:schemeClr val="lt1"/>
              </a:solidFill>
              <a:latin typeface="DM Sans"/>
              <a:ea typeface="DM Sans"/>
              <a:cs typeface="DM Sans"/>
              <a:sym typeface="DM Sans"/>
            </a:endParaRPr>
          </a:p>
          <a:p>
            <a:pPr indent="-342900" lvl="0" marL="457200" rtl="0" algn="l">
              <a:lnSpc>
                <a:spcPct val="115000"/>
              </a:lnSpc>
              <a:spcBef>
                <a:spcPts val="0"/>
              </a:spcBef>
              <a:spcAft>
                <a:spcPts val="0"/>
              </a:spcAft>
              <a:buClr>
                <a:schemeClr val="accent6"/>
              </a:buClr>
              <a:buSzPts val="1800"/>
              <a:buFont typeface="DM Sans"/>
              <a:buChar char="●"/>
            </a:pPr>
            <a:r>
              <a:rPr b="1" lang="es" sz="1800">
                <a:solidFill>
                  <a:schemeClr val="lt1"/>
                </a:solidFill>
                <a:latin typeface="DM Sans"/>
                <a:ea typeface="DM Sans"/>
                <a:cs typeface="DM Sans"/>
                <a:sym typeface="DM Sans"/>
              </a:rPr>
              <a:t>Mantén la curiosidad activa.</a:t>
            </a:r>
            <a:endParaRPr b="1" sz="1800">
              <a:solidFill>
                <a:schemeClr val="lt1"/>
              </a:solidFill>
              <a:latin typeface="DM Sans"/>
              <a:ea typeface="DM Sans"/>
              <a:cs typeface="DM Sans"/>
              <a:sym typeface="DM Sans"/>
            </a:endParaRPr>
          </a:p>
          <a:p>
            <a:pPr indent="-342900" lvl="0" marL="457200" rtl="0" algn="l">
              <a:lnSpc>
                <a:spcPct val="115000"/>
              </a:lnSpc>
              <a:spcBef>
                <a:spcPts val="0"/>
              </a:spcBef>
              <a:spcAft>
                <a:spcPts val="0"/>
              </a:spcAft>
              <a:buClr>
                <a:schemeClr val="accent6"/>
              </a:buClr>
              <a:buSzPts val="1800"/>
              <a:buFont typeface="DM Sans"/>
              <a:buChar char="●"/>
            </a:pPr>
            <a:r>
              <a:rPr b="1" lang="es" sz="1800">
                <a:solidFill>
                  <a:schemeClr val="lt1"/>
                </a:solidFill>
                <a:latin typeface="DM Sans"/>
                <a:ea typeface="DM Sans"/>
                <a:cs typeface="DM Sans"/>
                <a:sym typeface="DM Sans"/>
              </a:rPr>
              <a:t>No te quedes </a:t>
            </a:r>
            <a:r>
              <a:rPr b="1" lang="es" sz="1800">
                <a:solidFill>
                  <a:schemeClr val="lt1"/>
                </a:solidFill>
                <a:latin typeface="DM Sans"/>
                <a:ea typeface="DM Sans"/>
                <a:cs typeface="DM Sans"/>
                <a:sym typeface="DM Sans"/>
              </a:rPr>
              <a:t>solo</a:t>
            </a:r>
            <a:r>
              <a:rPr b="1" lang="es" sz="1800">
                <a:solidFill>
                  <a:schemeClr val="lt1"/>
                </a:solidFill>
                <a:latin typeface="DM Sans"/>
                <a:ea typeface="DM Sans"/>
                <a:cs typeface="DM Sans"/>
                <a:sym typeface="DM Sans"/>
              </a:rPr>
              <a:t> con lo visto en clase.</a:t>
            </a:r>
            <a:endParaRPr b="1" sz="1800">
              <a:solidFill>
                <a:schemeClr val="lt1"/>
              </a:solidFill>
              <a:latin typeface="DM Sans"/>
              <a:ea typeface="DM Sans"/>
              <a:cs typeface="DM Sans"/>
              <a:sym typeface="DM Sans"/>
            </a:endParaRPr>
          </a:p>
          <a:p>
            <a:pPr indent="-342900" lvl="0" marL="457200" rtl="0" algn="l">
              <a:lnSpc>
                <a:spcPct val="115000"/>
              </a:lnSpc>
              <a:spcBef>
                <a:spcPts val="0"/>
              </a:spcBef>
              <a:spcAft>
                <a:spcPts val="0"/>
              </a:spcAft>
              <a:buClr>
                <a:schemeClr val="accent6"/>
              </a:buClr>
              <a:buSzPts val="1800"/>
              <a:buFont typeface="DM Sans"/>
              <a:buChar char="●"/>
            </a:pPr>
            <a:r>
              <a:rPr b="1" lang="es" sz="1800">
                <a:solidFill>
                  <a:schemeClr val="lt1"/>
                </a:solidFill>
                <a:latin typeface="DM Sans"/>
                <a:ea typeface="DM Sans"/>
                <a:cs typeface="DM Sans"/>
                <a:sym typeface="DM Sans"/>
              </a:rPr>
              <a:t>Cumple con los desafíos.</a:t>
            </a:r>
            <a:endParaRPr b="1" sz="1800">
              <a:solidFill>
                <a:schemeClr val="lt1"/>
              </a:solidFill>
              <a:latin typeface="DM Sans"/>
              <a:ea typeface="DM Sans"/>
              <a:cs typeface="DM Sans"/>
              <a:sym typeface="DM Sans"/>
            </a:endParaRPr>
          </a:p>
          <a:p>
            <a:pPr indent="-342900" lvl="0" marL="457200" rtl="0" algn="l">
              <a:lnSpc>
                <a:spcPct val="115000"/>
              </a:lnSpc>
              <a:spcBef>
                <a:spcPts val="0"/>
              </a:spcBef>
              <a:spcAft>
                <a:spcPts val="0"/>
              </a:spcAft>
              <a:buClr>
                <a:schemeClr val="accent6"/>
              </a:buClr>
              <a:buSzPts val="1800"/>
              <a:buFont typeface="DM Sans"/>
              <a:buChar char="●"/>
            </a:pPr>
            <a:r>
              <a:rPr b="1" lang="es" sz="1800">
                <a:solidFill>
                  <a:schemeClr val="lt1"/>
                </a:solidFill>
                <a:latin typeface="DM Sans"/>
                <a:ea typeface="DM Sans"/>
                <a:cs typeface="DM Sans"/>
                <a:sym typeface="DM Sans"/>
              </a:rPr>
              <a:t>Practica: la práctica hace al maestro.</a:t>
            </a:r>
            <a:endParaRPr b="1" sz="1800">
              <a:solidFill>
                <a:schemeClr val="lt1"/>
              </a:solidFill>
              <a:latin typeface="DM Sans"/>
              <a:ea typeface="DM Sans"/>
              <a:cs typeface="DM Sans"/>
              <a:sym typeface="DM Sans"/>
            </a:endParaRPr>
          </a:p>
          <a:p>
            <a:pPr indent="-342900" lvl="0" marL="457200" rtl="0" algn="l">
              <a:lnSpc>
                <a:spcPct val="115000"/>
              </a:lnSpc>
              <a:spcBef>
                <a:spcPts val="0"/>
              </a:spcBef>
              <a:spcAft>
                <a:spcPts val="0"/>
              </a:spcAft>
              <a:buClr>
                <a:schemeClr val="accent6"/>
              </a:buClr>
              <a:buSzPts val="1800"/>
              <a:buFont typeface="DM Sans"/>
              <a:buChar char="●"/>
            </a:pPr>
            <a:r>
              <a:rPr b="1" lang="es" sz="1800">
                <a:solidFill>
                  <a:schemeClr val="lt1"/>
                </a:solidFill>
                <a:latin typeface="DM Sans"/>
                <a:ea typeface="DM Sans"/>
                <a:cs typeface="DM Sans"/>
                <a:sym typeface="DM Sans"/>
              </a:rPr>
              <a:t>Apóyate en los recursos de Coderhouse.</a:t>
            </a:r>
            <a:endParaRPr b="1" sz="1800">
              <a:solidFill>
                <a:schemeClr val="lt1"/>
              </a:solidFill>
              <a:latin typeface="DM Sans"/>
              <a:ea typeface="DM Sans"/>
              <a:cs typeface="DM Sans"/>
              <a:sym typeface="DM Sans"/>
            </a:endParaRPr>
          </a:p>
          <a:p>
            <a:pPr indent="-342900" lvl="0" marL="457200" rtl="0" algn="l">
              <a:lnSpc>
                <a:spcPct val="115000"/>
              </a:lnSpc>
              <a:spcBef>
                <a:spcPts val="0"/>
              </a:spcBef>
              <a:spcAft>
                <a:spcPts val="0"/>
              </a:spcAft>
              <a:buClr>
                <a:schemeClr val="accent6"/>
              </a:buClr>
              <a:buSzPts val="1800"/>
              <a:buFont typeface="DM Sans"/>
              <a:buChar char="●"/>
            </a:pPr>
            <a:r>
              <a:rPr b="1" lang="es" sz="1800">
                <a:solidFill>
                  <a:schemeClr val="lt1"/>
                </a:solidFill>
                <a:latin typeface="DM Sans"/>
                <a:ea typeface="DM Sans"/>
                <a:cs typeface="DM Sans"/>
                <a:sym typeface="DM Sans"/>
              </a:rPr>
              <a:t>Revisa el material complementario.</a:t>
            </a:r>
            <a:endParaRPr b="1" sz="1800">
              <a:solidFill>
                <a:schemeClr val="lt1"/>
              </a:solidFill>
              <a:latin typeface="DM Sans"/>
              <a:ea typeface="DM Sans"/>
              <a:cs typeface="DM Sans"/>
              <a:sym typeface="DM Sans"/>
            </a:endParaRPr>
          </a:p>
          <a:p>
            <a:pPr indent="-342900" lvl="0" marL="457200" rtl="0" algn="l">
              <a:lnSpc>
                <a:spcPct val="115000"/>
              </a:lnSpc>
              <a:spcBef>
                <a:spcPts val="0"/>
              </a:spcBef>
              <a:spcAft>
                <a:spcPts val="0"/>
              </a:spcAft>
              <a:buClr>
                <a:schemeClr val="accent6"/>
              </a:buClr>
              <a:buSzPts val="1800"/>
              <a:buFont typeface="DM Sans"/>
              <a:buChar char="●"/>
            </a:pPr>
            <a:r>
              <a:rPr b="1" lang="es" sz="1800">
                <a:solidFill>
                  <a:schemeClr val="lt1"/>
                </a:solidFill>
                <a:latin typeface="DM Sans"/>
                <a:ea typeface="DM Sans"/>
                <a:cs typeface="DM Sans"/>
                <a:sym typeface="DM Sans"/>
              </a:rPr>
              <a:t>Internet y las ganas de aprender son tus mejores amigos.</a:t>
            </a:r>
            <a:endParaRPr b="1" sz="2500">
              <a:solidFill>
                <a:schemeClr val="lt1"/>
              </a:solidFill>
              <a:latin typeface="DM Sans"/>
              <a:ea typeface="DM Sans"/>
              <a:cs typeface="DM Sans"/>
              <a:sym typeface="DM Sans"/>
            </a:endParaRPr>
          </a:p>
        </p:txBody>
      </p:sp>
      <p:sp>
        <p:nvSpPr>
          <p:cNvPr id="734" name="Google Shape;734;p99"/>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Te dejamos algunos tips</a:t>
            </a:r>
            <a:endParaRPr b="1" i="0" sz="4000" u="none" cap="none" strike="noStrike">
              <a:solidFill>
                <a:srgbClr val="EAFF6A"/>
              </a:solidFill>
              <a:latin typeface="DM Sans"/>
              <a:ea typeface="DM Sans"/>
              <a:cs typeface="DM Sans"/>
              <a:sym typeface="DM Sans"/>
            </a:endParaRPr>
          </a:p>
        </p:txBody>
      </p:sp>
      <p:sp>
        <p:nvSpPr>
          <p:cNvPr id="735" name="Google Shape;735;p99"/>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lt1"/>
                </a:solidFill>
                <a:latin typeface="DM Sans"/>
                <a:ea typeface="DM Sans"/>
                <a:cs typeface="DM Sans"/>
                <a:sym typeface="DM Sans"/>
              </a:rPr>
              <a:t>PARA RECORDAR</a:t>
            </a:r>
            <a:endParaRPr b="0" i="0" sz="1400" u="none" cap="none" strike="noStrike">
              <a:solidFill>
                <a:schemeClr val="lt1"/>
              </a:solidFill>
              <a:latin typeface="DM Sans"/>
              <a:ea typeface="DM Sans"/>
              <a:cs typeface="DM Sans"/>
              <a:sym typeface="DM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10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01"/>
          <p:cNvSpPr/>
          <p:nvPr/>
        </p:nvSpPr>
        <p:spPr>
          <a:xfrm>
            <a:off x="2969700" y="3310000"/>
            <a:ext cx="3204600" cy="3924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101"/>
          <p:cNvSpPr txBox="1"/>
          <p:nvPr/>
        </p:nvSpPr>
        <p:spPr>
          <a:xfrm>
            <a:off x="1007700" y="1441100"/>
            <a:ext cx="7128600" cy="1650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s" sz="3000" u="none" cap="none" strike="noStrike">
                <a:solidFill>
                  <a:schemeClr val="lt1"/>
                </a:solidFill>
                <a:latin typeface="DM Sans"/>
                <a:ea typeface="DM Sans"/>
                <a:cs typeface="DM Sans"/>
                <a:sym typeface="DM Sans"/>
              </a:rPr>
              <a:t>¿Sabías que </a:t>
            </a:r>
            <a:endParaRPr b="1" i="0" sz="30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100"/>
              <a:buFont typeface="Arial"/>
              <a:buNone/>
            </a:pPr>
            <a:r>
              <a:rPr b="1" i="0" lang="es" sz="3000" u="none" cap="none" strike="noStrike">
                <a:solidFill>
                  <a:srgbClr val="EAFF6A"/>
                </a:solidFill>
                <a:latin typeface="DM Sans"/>
                <a:ea typeface="DM Sans"/>
                <a:cs typeface="DM Sans"/>
                <a:sym typeface="DM Sans"/>
              </a:rPr>
              <a:t>premiamos a nuestros estudiantes</a:t>
            </a:r>
            <a:r>
              <a:rPr b="1" i="0" lang="es" sz="3000" u="none" cap="none" strike="noStrike">
                <a:solidFill>
                  <a:schemeClr val="lt1"/>
                </a:solidFill>
                <a:latin typeface="DM Sans"/>
                <a:ea typeface="DM Sans"/>
                <a:cs typeface="DM Sans"/>
                <a:sym typeface="DM Sans"/>
              </a:rPr>
              <a:t> </a:t>
            </a:r>
            <a:endParaRPr b="1" i="0" sz="30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100"/>
              <a:buFont typeface="Arial"/>
              <a:buNone/>
            </a:pPr>
            <a:r>
              <a:rPr b="1" i="0" lang="es" sz="3000" u="none" cap="none" strike="noStrike">
                <a:solidFill>
                  <a:schemeClr val="lt1"/>
                </a:solidFill>
                <a:latin typeface="DM Sans"/>
                <a:ea typeface="DM Sans"/>
                <a:cs typeface="DM Sans"/>
                <a:sym typeface="DM Sans"/>
              </a:rPr>
              <a:t>por su dedicación? </a:t>
            </a:r>
            <a:endParaRPr b="1" i="0" sz="3000" u="none" cap="none" strike="noStrike">
              <a:solidFill>
                <a:schemeClr val="lt1"/>
              </a:solidFill>
              <a:latin typeface="DM Sans"/>
              <a:ea typeface="DM Sans"/>
              <a:cs typeface="DM Sans"/>
              <a:sym typeface="DM Sans"/>
            </a:endParaRPr>
          </a:p>
        </p:txBody>
      </p:sp>
      <p:sp>
        <p:nvSpPr>
          <p:cNvPr id="747" name="Google Shape;747;p101"/>
          <p:cNvSpPr txBox="1"/>
          <p:nvPr/>
        </p:nvSpPr>
        <p:spPr>
          <a:xfrm>
            <a:off x="2109150" y="3310000"/>
            <a:ext cx="4925700" cy="392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350"/>
              <a:buFont typeface="Arial"/>
              <a:buNone/>
            </a:pPr>
            <a:r>
              <a:rPr b="0" i="0" lang="es" sz="1350" u="none" cap="none" strike="noStrike">
                <a:solidFill>
                  <a:schemeClr val="lt1"/>
                </a:solidFill>
                <a:latin typeface="DM Sans"/>
                <a:ea typeface="DM Sans"/>
                <a:cs typeface="DM Sans"/>
                <a:sym typeface="DM Sans"/>
              </a:rPr>
              <a:t>Conoce los </a:t>
            </a:r>
            <a:r>
              <a:rPr b="0" i="0" lang="es" sz="1350" u="sng" cap="none" strike="noStrike">
                <a:solidFill>
                  <a:schemeClr val="accent5"/>
                </a:solidFill>
                <a:latin typeface="DM Sans"/>
                <a:ea typeface="DM Sans"/>
                <a:cs typeface="DM Sans"/>
                <a:sym typeface="DM Sans"/>
                <a:hlinkClick r:id="rId3">
                  <a:extLst>
                    <a:ext uri="{A12FA001-AC4F-418D-AE19-62706E023703}">
                      <ahyp:hlinkClr val="tx"/>
                    </a:ext>
                  </a:extLst>
                </a:hlinkClick>
              </a:rPr>
              <a:t>beneficios</a:t>
            </a:r>
            <a:r>
              <a:rPr b="0" i="0" lang="es" sz="1350" u="none" cap="none" strike="noStrike">
                <a:solidFill>
                  <a:schemeClr val="lt1"/>
                </a:solidFill>
                <a:latin typeface="DM Sans"/>
                <a:ea typeface="DM Sans"/>
                <a:cs typeface="DM Sans"/>
                <a:sym typeface="DM Sans"/>
              </a:rPr>
              <a:t> del </a:t>
            </a:r>
            <a:r>
              <a:rPr b="1" i="0" lang="es" sz="1350" u="none" cap="none" strike="noStrike">
                <a:solidFill>
                  <a:schemeClr val="lt1"/>
                </a:solidFill>
                <a:latin typeface="DM Sans"/>
                <a:ea typeface="DM Sans"/>
                <a:cs typeface="DM Sans"/>
                <a:sym typeface="DM Sans"/>
              </a:rPr>
              <a:t>Top 10</a:t>
            </a:r>
            <a:endParaRPr b="1" i="0" sz="1350" u="none" cap="none" strike="noStrike">
              <a:solidFill>
                <a:schemeClr val="lt1"/>
              </a:solidFill>
              <a:latin typeface="DM Sans"/>
              <a:ea typeface="DM Sans"/>
              <a:cs typeface="DM Sans"/>
              <a:sym typeface="DM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102"/>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Resumen</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de la </a:t>
            </a:r>
            <a:r>
              <a:rPr b="1" lang="es" sz="4000">
                <a:solidFill>
                  <a:schemeClr val="lt1"/>
                </a:solidFill>
                <a:latin typeface="DM Sans"/>
                <a:ea typeface="DM Sans"/>
                <a:cs typeface="DM Sans"/>
                <a:sym typeface="DM Sans"/>
              </a:rPr>
              <a:t>parte I</a:t>
            </a:r>
            <a:endParaRPr b="0" i="0" sz="4000" u="none" cap="none" strike="noStrike">
              <a:solidFill>
                <a:schemeClr val="lt1"/>
              </a:solidFill>
              <a:latin typeface="DM Sans"/>
              <a:ea typeface="DM Sans"/>
              <a:cs typeface="DM Sans"/>
              <a:sym typeface="DM Sans"/>
            </a:endParaRPr>
          </a:p>
        </p:txBody>
      </p:sp>
      <p:sp>
        <p:nvSpPr>
          <p:cNvPr id="753" name="Google Shape;753;p102"/>
          <p:cNvSpPr txBox="1"/>
          <p:nvPr/>
        </p:nvSpPr>
        <p:spPr>
          <a:xfrm>
            <a:off x="2109143" y="2502363"/>
            <a:ext cx="4925700" cy="1327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350">
                <a:solidFill>
                  <a:schemeClr val="lt1"/>
                </a:solidFill>
                <a:latin typeface="DM Sans"/>
                <a:ea typeface="DM Sans"/>
                <a:cs typeface="DM Sans"/>
                <a:sym typeface="DM Sans"/>
              </a:rPr>
              <a:t>Resumen de lo visto en clase hoy: </a:t>
            </a:r>
            <a:endParaRPr sz="1350">
              <a:solidFill>
                <a:schemeClr val="lt1"/>
              </a:solidFill>
              <a:latin typeface="DM Sans"/>
              <a:ea typeface="DM Sans"/>
              <a:cs typeface="DM Sans"/>
              <a:sym typeface="DM Sans"/>
            </a:endParaRPr>
          </a:p>
          <a:p>
            <a:pPr indent="-314325" lvl="0" marL="457200" rtl="0" algn="l">
              <a:lnSpc>
                <a:spcPct val="150000"/>
              </a:lnSpc>
              <a:spcBef>
                <a:spcPts val="0"/>
              </a:spcBef>
              <a:spcAft>
                <a:spcPts val="0"/>
              </a:spcAft>
              <a:buClr>
                <a:schemeClr val="lt1"/>
              </a:buClr>
              <a:buSzPts val="1350"/>
              <a:buFont typeface="DM Sans"/>
              <a:buChar char="-"/>
            </a:pPr>
            <a:r>
              <a:rPr lang="es" sz="1350">
                <a:solidFill>
                  <a:schemeClr val="lt1"/>
                </a:solidFill>
                <a:latin typeface="DM Sans"/>
                <a:ea typeface="DM Sans"/>
                <a:cs typeface="DM Sans"/>
                <a:sym typeface="DM Sans"/>
              </a:rPr>
              <a:t>Presentación de conceptos básicos.</a:t>
            </a:r>
            <a:endParaRPr sz="1350">
              <a:solidFill>
                <a:schemeClr val="lt1"/>
              </a:solidFill>
              <a:latin typeface="DM Sans"/>
              <a:ea typeface="DM Sans"/>
              <a:cs typeface="DM Sans"/>
              <a:sym typeface="DM Sans"/>
            </a:endParaRPr>
          </a:p>
          <a:p>
            <a:pPr indent="-314325" lvl="0" marL="457200" rtl="0" algn="l">
              <a:lnSpc>
                <a:spcPct val="150000"/>
              </a:lnSpc>
              <a:spcBef>
                <a:spcPts val="0"/>
              </a:spcBef>
              <a:spcAft>
                <a:spcPts val="0"/>
              </a:spcAft>
              <a:buClr>
                <a:schemeClr val="lt1"/>
              </a:buClr>
              <a:buSzPts val="1350"/>
              <a:buFont typeface="DM Sans"/>
              <a:buChar char="-"/>
            </a:pPr>
            <a:r>
              <a:rPr lang="es" sz="1350">
                <a:solidFill>
                  <a:schemeClr val="lt1"/>
                </a:solidFill>
                <a:latin typeface="DM Sans"/>
                <a:ea typeface="DM Sans"/>
                <a:cs typeface="DM Sans"/>
                <a:sym typeface="DM Sans"/>
              </a:rPr>
              <a:t>Introducción de las herramientas a utilizar.</a:t>
            </a:r>
            <a:endParaRPr sz="1350">
              <a:solidFill>
                <a:schemeClr val="lt1"/>
              </a:solidFill>
              <a:latin typeface="DM Sans"/>
              <a:ea typeface="DM Sans"/>
              <a:cs typeface="DM Sans"/>
              <a:sym typeface="DM Sans"/>
            </a:endParaRPr>
          </a:p>
          <a:p>
            <a:pPr indent="-314325" lvl="0" marL="457200" rtl="0" algn="l">
              <a:lnSpc>
                <a:spcPct val="150000"/>
              </a:lnSpc>
              <a:spcBef>
                <a:spcPts val="0"/>
              </a:spcBef>
              <a:spcAft>
                <a:spcPts val="0"/>
              </a:spcAft>
              <a:buClr>
                <a:schemeClr val="lt1"/>
              </a:buClr>
              <a:buSzPts val="1350"/>
              <a:buFont typeface="DM Sans"/>
              <a:buChar char="-"/>
            </a:pPr>
            <a:r>
              <a:rPr lang="es" sz="1350">
                <a:solidFill>
                  <a:schemeClr val="lt1"/>
                </a:solidFill>
                <a:latin typeface="DM Sans"/>
                <a:ea typeface="DM Sans"/>
                <a:cs typeface="DM Sans"/>
                <a:sym typeface="DM Sans"/>
              </a:rPr>
              <a:t>Instalación y prueba de dichas herramientas.</a:t>
            </a:r>
            <a:endParaRPr sz="1350">
              <a:solidFill>
                <a:schemeClr val="lt1"/>
              </a:solidFill>
              <a:latin typeface="DM Sans"/>
              <a:ea typeface="DM Sans"/>
              <a:cs typeface="DM Sans"/>
              <a:sym typeface="DM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103"/>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lang="es" sz="5000">
                <a:solidFill>
                  <a:srgbClr val="E8E7E3"/>
                </a:solidFill>
              </a:rPr>
              <a:t>🍔</a:t>
            </a:r>
            <a:endParaRPr sz="5000">
              <a:solidFill>
                <a:srgbClr val="E8E7E3"/>
              </a:solidFil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759" name="Google Shape;759;p103"/>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a:t>
            </a:r>
            <a:r>
              <a:rPr lang="es" sz="2000">
                <a:solidFill>
                  <a:schemeClr val="lt1"/>
                </a:solidFill>
                <a:latin typeface="DM Sans"/>
                <a:ea typeface="DM Sans"/>
                <a:cs typeface="DM Sans"/>
                <a:sym typeface="DM Sans"/>
              </a:rPr>
              <a:t>3</a:t>
            </a:r>
            <a:r>
              <a:rPr b="0" i="0" lang="es" sz="2000" u="none" cap="none" strike="noStrike">
                <a:solidFill>
                  <a:schemeClr val="lt1"/>
                </a:solidFill>
                <a:latin typeface="DM Sans"/>
                <a:ea typeface="DM Sans"/>
                <a:cs typeface="DM Sans"/>
                <a:sym typeface="DM Sans"/>
              </a:rPr>
              <a:t>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104"/>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 de la clase</a:t>
            </a:r>
            <a:endParaRPr b="1" sz="3000">
              <a:solidFill>
                <a:srgbClr val="EAFF6A"/>
              </a:solidFill>
              <a:latin typeface="DM Sans"/>
              <a:ea typeface="DM Sans"/>
              <a:cs typeface="DM Sans"/>
              <a:sym typeface="DM Sans"/>
            </a:endParaRPr>
          </a:p>
        </p:txBody>
      </p:sp>
      <p:pic>
        <p:nvPicPr>
          <p:cNvPr id="765" name="Google Shape;765;p104"/>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766" name="Google Shape;766;p104"/>
          <p:cNvSpPr txBox="1"/>
          <p:nvPr/>
        </p:nvSpPr>
        <p:spPr>
          <a:xfrm>
            <a:off x="2690561" y="14516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Comenzar</a:t>
            </a:r>
            <a:r>
              <a:rPr lang="es" sz="1350">
                <a:solidFill>
                  <a:schemeClr val="lt1"/>
                </a:solidFill>
                <a:latin typeface="DM Sans"/>
                <a:ea typeface="DM Sans"/>
                <a:cs typeface="DM Sans"/>
                <a:sym typeface="DM Sans"/>
              </a:rPr>
              <a:t> el prototipado de un sitio web.</a:t>
            </a:r>
            <a:endParaRPr sz="1350">
              <a:solidFill>
                <a:schemeClr val="lt1"/>
              </a:solidFill>
              <a:latin typeface="DM Sans"/>
              <a:ea typeface="DM Sans"/>
              <a:cs typeface="DM Sans"/>
              <a:sym typeface="DM Sans"/>
            </a:endParaRPr>
          </a:p>
        </p:txBody>
      </p:sp>
      <p:pic>
        <p:nvPicPr>
          <p:cNvPr id="767" name="Google Shape;767;p104"/>
          <p:cNvPicPr preferRelativeResize="0"/>
          <p:nvPr/>
        </p:nvPicPr>
        <p:blipFill>
          <a:blip r:embed="rId3">
            <a:alphaModFix/>
          </a:blip>
          <a:stretch>
            <a:fillRect/>
          </a:stretch>
        </p:blipFill>
        <p:spPr>
          <a:xfrm>
            <a:off x="2172138" y="2483513"/>
            <a:ext cx="196975" cy="196975"/>
          </a:xfrm>
          <a:prstGeom prst="rect">
            <a:avLst/>
          </a:prstGeom>
          <a:noFill/>
          <a:ln>
            <a:noFill/>
          </a:ln>
        </p:spPr>
      </p:pic>
      <p:sp>
        <p:nvSpPr>
          <p:cNvPr id="768" name="Google Shape;768;p104"/>
          <p:cNvSpPr txBox="1"/>
          <p:nvPr/>
        </p:nvSpPr>
        <p:spPr>
          <a:xfrm>
            <a:off x="2690561" y="2359538"/>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 sz="1350">
                <a:solidFill>
                  <a:schemeClr val="lt1"/>
                </a:solidFill>
                <a:latin typeface="DM Sans"/>
                <a:ea typeface="DM Sans"/>
                <a:cs typeface="DM Sans"/>
                <a:sym typeface="DM Sans"/>
              </a:rPr>
              <a:t>Conocer</a:t>
            </a:r>
            <a:r>
              <a:rPr lang="es" sz="1350">
                <a:solidFill>
                  <a:schemeClr val="lt1"/>
                </a:solidFill>
                <a:latin typeface="DM Sans"/>
                <a:ea typeface="DM Sans"/>
                <a:cs typeface="DM Sans"/>
                <a:sym typeface="DM Sans"/>
              </a:rPr>
              <a:t> conceptos básicos del HTML y sus etiquetas.</a:t>
            </a:r>
            <a:endParaRPr b="1" sz="1350">
              <a:solidFill>
                <a:schemeClr val="lt1"/>
              </a:solidFill>
              <a:latin typeface="DM Sans"/>
              <a:ea typeface="DM Sans"/>
              <a:cs typeface="DM Sans"/>
              <a:sym typeface="DM Sans"/>
            </a:endParaRPr>
          </a:p>
        </p:txBody>
      </p:sp>
      <p:pic>
        <p:nvPicPr>
          <p:cNvPr id="769" name="Google Shape;769;p104"/>
          <p:cNvPicPr preferRelativeResize="0"/>
          <p:nvPr/>
        </p:nvPicPr>
        <p:blipFill>
          <a:blip r:embed="rId3">
            <a:alphaModFix/>
          </a:blip>
          <a:stretch>
            <a:fillRect/>
          </a:stretch>
        </p:blipFill>
        <p:spPr>
          <a:xfrm>
            <a:off x="2172138" y="3314738"/>
            <a:ext cx="196975" cy="196975"/>
          </a:xfrm>
          <a:prstGeom prst="rect">
            <a:avLst/>
          </a:prstGeom>
          <a:noFill/>
          <a:ln>
            <a:noFill/>
          </a:ln>
        </p:spPr>
      </p:pic>
      <p:sp>
        <p:nvSpPr>
          <p:cNvPr id="770" name="Google Shape;770;p104"/>
          <p:cNvSpPr txBox="1"/>
          <p:nvPr/>
        </p:nvSpPr>
        <p:spPr>
          <a:xfrm>
            <a:off x="2690561" y="321701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Armar</a:t>
            </a:r>
            <a:r>
              <a:rPr lang="es" sz="1350">
                <a:solidFill>
                  <a:schemeClr val="lt1"/>
                </a:solidFill>
                <a:latin typeface="DM Sans"/>
                <a:ea typeface="DM Sans"/>
                <a:cs typeface="DM Sans"/>
                <a:sym typeface="DM Sans"/>
              </a:rPr>
              <a:t> la estructura básica de un documento HTML y conocer su sintaxis</a:t>
            </a:r>
            <a:endParaRPr b="1" sz="1350">
              <a:solidFill>
                <a:schemeClr val="lt1"/>
              </a:solidFill>
              <a:latin typeface="DM Sans"/>
              <a:ea typeface="DM Sans"/>
              <a:cs typeface="DM Sans"/>
              <a:sym typeface="DM Sans"/>
            </a:endParaRPr>
          </a:p>
        </p:txBody>
      </p:sp>
      <p:cxnSp>
        <p:nvCxnSpPr>
          <p:cNvPr id="771" name="Google Shape;771;p104"/>
          <p:cNvCxnSpPr>
            <a:stCxn id="765" idx="2"/>
            <a:endCxn id="767" idx="0"/>
          </p:cNvCxnSpPr>
          <p:nvPr/>
        </p:nvCxnSpPr>
        <p:spPr>
          <a:xfrm flipH="1" rot="-5400000">
            <a:off x="1900575" y="2112637"/>
            <a:ext cx="741300" cy="600"/>
          </a:xfrm>
          <a:prstGeom prst="bentConnector3">
            <a:avLst>
              <a:gd fmla="val 49995" name="adj1"/>
            </a:avLst>
          </a:prstGeom>
          <a:noFill/>
          <a:ln cap="flat" cmpd="sng" w="9525">
            <a:solidFill>
              <a:srgbClr val="EAFF6A"/>
            </a:solidFill>
            <a:prstDash val="solid"/>
            <a:round/>
            <a:headEnd len="med" w="med" type="none"/>
            <a:tailEnd len="med" w="med" type="none"/>
          </a:ln>
        </p:spPr>
      </p:cxnSp>
      <p:cxnSp>
        <p:nvCxnSpPr>
          <p:cNvPr id="772" name="Google Shape;772;p104"/>
          <p:cNvCxnSpPr>
            <a:stCxn id="767" idx="2"/>
            <a:endCxn id="769" idx="0"/>
          </p:cNvCxnSpPr>
          <p:nvPr/>
        </p:nvCxnSpPr>
        <p:spPr>
          <a:xfrm flipH="1" rot="-5400000">
            <a:off x="1953825" y="2997287"/>
            <a:ext cx="634200" cy="600"/>
          </a:xfrm>
          <a:prstGeom prst="bentConnector3">
            <a:avLst>
              <a:gd fmla="val 50004"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105"/>
          <p:cNvSpPr txBox="1"/>
          <p:nvPr/>
        </p:nvSpPr>
        <p:spPr>
          <a:xfrm>
            <a:off x="465275" y="3920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CLASE N° 1 - Parte I</a:t>
            </a:r>
            <a:endParaRPr>
              <a:latin typeface="DM Sans"/>
              <a:ea typeface="DM Sans"/>
              <a:cs typeface="DM Sans"/>
              <a:sym typeface="DM Sans"/>
            </a:endParaRPr>
          </a:p>
        </p:txBody>
      </p:sp>
      <p:sp>
        <p:nvSpPr>
          <p:cNvPr id="778" name="Google Shape;778;p105"/>
          <p:cNvSpPr txBox="1"/>
          <p:nvPr/>
        </p:nvSpPr>
        <p:spPr>
          <a:xfrm>
            <a:off x="465275" y="7460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Glosario</a:t>
            </a:r>
            <a:endParaRPr b="1" sz="4000">
              <a:solidFill>
                <a:schemeClr val="dk1"/>
              </a:solidFill>
              <a:latin typeface="DM Sans"/>
              <a:ea typeface="DM Sans"/>
              <a:cs typeface="DM Sans"/>
              <a:sym typeface="DM Sans"/>
            </a:endParaRPr>
          </a:p>
        </p:txBody>
      </p:sp>
      <p:sp>
        <p:nvSpPr>
          <p:cNvPr id="779" name="Google Shape;779;p105"/>
          <p:cNvSpPr txBox="1"/>
          <p:nvPr/>
        </p:nvSpPr>
        <p:spPr>
          <a:xfrm>
            <a:off x="465275" y="1407450"/>
            <a:ext cx="4054200" cy="326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Desarrollo web:</a:t>
            </a:r>
            <a:r>
              <a:rPr lang="es" sz="1350">
                <a:solidFill>
                  <a:schemeClr val="dk1"/>
                </a:solidFill>
                <a:latin typeface="DM Sans"/>
                <a:ea typeface="DM Sans"/>
                <a:cs typeface="DM Sans"/>
                <a:sym typeface="DM Sans"/>
              </a:rPr>
              <a:t> consiste en la planificación y el diseño de páginas de internet, con la interacción de medios como textos, imágenes, vídeos, sonido y enlaces a otras páginas web.</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HTML</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es un "lenguaje" de marcado de etiquetas, que permite crear documentos para web.</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CSS</a:t>
            </a:r>
            <a:r>
              <a:rPr b="1" lang="es" sz="1350">
                <a:solidFill>
                  <a:schemeClr val="dk1"/>
                </a:solidFill>
                <a:latin typeface="DM Sans"/>
                <a:ea typeface="DM Sans"/>
                <a:cs typeface="DM Sans"/>
                <a:sym typeface="DM Sans"/>
              </a:rPr>
              <a:t>:</a:t>
            </a:r>
            <a:r>
              <a:rPr lang="es" sz="1350">
                <a:solidFill>
                  <a:schemeClr val="dk1"/>
                </a:solidFill>
                <a:latin typeface="DM Sans"/>
                <a:ea typeface="DM Sans"/>
                <a:cs typeface="DM Sans"/>
                <a:sym typeface="DM Sans"/>
              </a:rPr>
              <a:t> en español, «hojas de estilo en cascada», es un lenguaje de diseño gráfico, utilizado para definir y crear la presentación de un documento estructurado, escrito en un lenguaje de marcado.​</a:t>
            </a:r>
            <a:endParaRPr sz="1350">
              <a:solidFill>
                <a:schemeClr val="dk1"/>
              </a:solidFill>
              <a:latin typeface="DM Sans"/>
              <a:ea typeface="DM Sans"/>
              <a:cs typeface="DM Sans"/>
              <a:sym typeface="DM Sans"/>
            </a:endParaRPr>
          </a:p>
        </p:txBody>
      </p:sp>
      <p:sp>
        <p:nvSpPr>
          <p:cNvPr id="780" name="Google Shape;780;p105"/>
          <p:cNvSpPr txBox="1"/>
          <p:nvPr/>
        </p:nvSpPr>
        <p:spPr>
          <a:xfrm>
            <a:off x="4519500" y="1559850"/>
            <a:ext cx="4149000" cy="302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Internet:</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se trata de una red de equipos de cálculo, que se relacionan entre sí a través del uso de un lenguaje universal.</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Navegador</a:t>
            </a:r>
            <a:r>
              <a:rPr b="1" lang="es" sz="1350">
                <a:solidFill>
                  <a:schemeClr val="dk1"/>
                </a:solidFill>
                <a:latin typeface="DM Sans"/>
                <a:ea typeface="DM Sans"/>
                <a:cs typeface="DM Sans"/>
                <a:sym typeface="DM Sans"/>
              </a:rPr>
              <a:t>:</a:t>
            </a:r>
            <a:r>
              <a:rPr lang="es" sz="1350">
                <a:solidFill>
                  <a:schemeClr val="dk1"/>
                </a:solidFill>
                <a:latin typeface="DM Sans"/>
                <a:ea typeface="DM Sans"/>
                <a:cs typeface="DM Sans"/>
                <a:sym typeface="DM Sans"/>
              </a:rPr>
              <a:t> es el instrumento que permite a los usuarios de internet navegar entre las distintas páginas de sitios webs.</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Buscador</a:t>
            </a:r>
            <a:r>
              <a:rPr b="1" lang="es" sz="1350">
                <a:solidFill>
                  <a:schemeClr val="dk1"/>
                </a:solidFill>
                <a:latin typeface="DM Sans"/>
                <a:ea typeface="DM Sans"/>
                <a:cs typeface="DM Sans"/>
                <a:sym typeface="DM Sans"/>
              </a:rPr>
              <a:t>:</a:t>
            </a:r>
            <a:r>
              <a:rPr lang="es" sz="1350">
                <a:solidFill>
                  <a:schemeClr val="dk1"/>
                </a:solidFill>
                <a:latin typeface="DM Sans"/>
                <a:ea typeface="DM Sans"/>
                <a:cs typeface="DM Sans"/>
                <a:sym typeface="DM Sans"/>
              </a:rPr>
              <a:t> es un sistema informático que busca todo tipo de información en la web, almacenando la misma en una enorme base de datos, para arrojar la información solicitada.</a:t>
            </a:r>
            <a:endParaRPr sz="1350">
              <a:latin typeface="DM Sans"/>
              <a:ea typeface="DM Sans"/>
              <a:cs typeface="DM Sans"/>
              <a:sym typeface="DM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106"/>
          <p:cNvSpPr txBox="1"/>
          <p:nvPr/>
        </p:nvSpPr>
        <p:spPr>
          <a:xfrm>
            <a:off x="465275" y="3920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CLASE N°1 - Parte I</a:t>
            </a:r>
            <a:endParaRPr>
              <a:latin typeface="DM Sans"/>
              <a:ea typeface="DM Sans"/>
              <a:cs typeface="DM Sans"/>
              <a:sym typeface="DM Sans"/>
            </a:endParaRPr>
          </a:p>
        </p:txBody>
      </p:sp>
      <p:sp>
        <p:nvSpPr>
          <p:cNvPr id="786" name="Google Shape;786;p106"/>
          <p:cNvSpPr txBox="1"/>
          <p:nvPr/>
        </p:nvSpPr>
        <p:spPr>
          <a:xfrm>
            <a:off x="465275" y="7460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Glosario</a:t>
            </a:r>
            <a:endParaRPr b="1" sz="4000">
              <a:solidFill>
                <a:schemeClr val="dk1"/>
              </a:solidFill>
              <a:latin typeface="DM Sans"/>
              <a:ea typeface="DM Sans"/>
              <a:cs typeface="DM Sans"/>
              <a:sym typeface="DM Sans"/>
            </a:endParaRPr>
          </a:p>
        </p:txBody>
      </p:sp>
      <p:sp>
        <p:nvSpPr>
          <p:cNvPr id="787" name="Google Shape;787;p106"/>
          <p:cNvSpPr txBox="1"/>
          <p:nvPr/>
        </p:nvSpPr>
        <p:spPr>
          <a:xfrm>
            <a:off x="465275" y="1407450"/>
            <a:ext cx="4054200" cy="302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Sitio  web:</a:t>
            </a:r>
            <a:r>
              <a:rPr lang="es" sz="1350">
                <a:solidFill>
                  <a:schemeClr val="dk1"/>
                </a:solidFill>
                <a:latin typeface="DM Sans"/>
                <a:ea typeface="DM Sans"/>
                <a:cs typeface="DM Sans"/>
                <a:sym typeface="DM Sans"/>
              </a:rPr>
              <a:t>  es un espacio virtual en Internet. Se trata de un conjunto de páginas web, accesibles desde un mismo dominio o subdominio de la World Wide Web (WWW).</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Dirección IP</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 es un conjunto de números que identifica, de manera lógica y jerárquica, a una interfaz en red.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Editor de texto</a:t>
            </a:r>
            <a:r>
              <a:rPr b="1" lang="es" sz="1350">
                <a:solidFill>
                  <a:schemeClr val="dk1"/>
                </a:solidFill>
                <a:latin typeface="DM Sans"/>
                <a:ea typeface="DM Sans"/>
                <a:cs typeface="DM Sans"/>
                <a:sym typeface="DM Sans"/>
              </a:rPr>
              <a:t>:</a:t>
            </a:r>
            <a:r>
              <a:rPr lang="es" sz="1350">
                <a:solidFill>
                  <a:schemeClr val="dk1"/>
                </a:solidFill>
                <a:latin typeface="DM Sans"/>
                <a:ea typeface="DM Sans"/>
                <a:cs typeface="DM Sans"/>
                <a:sym typeface="DM Sans"/>
              </a:rPr>
              <a:t> Son programas que te permiten realizar o escribir código fuente (HTML, CSS, PHP, JavaScript) de tus proyectos.</a:t>
            </a:r>
            <a:endParaRPr sz="1350">
              <a:solidFill>
                <a:schemeClr val="dk1"/>
              </a:solidFill>
              <a:latin typeface="DM Sans"/>
              <a:ea typeface="DM Sans"/>
              <a:cs typeface="DM Sans"/>
              <a:sym typeface="DM Sans"/>
            </a:endParaRPr>
          </a:p>
        </p:txBody>
      </p:sp>
      <p:sp>
        <p:nvSpPr>
          <p:cNvPr id="788" name="Google Shape;788;p106"/>
          <p:cNvSpPr txBox="1"/>
          <p:nvPr/>
        </p:nvSpPr>
        <p:spPr>
          <a:xfrm>
            <a:off x="4519500" y="1559850"/>
            <a:ext cx="4149000" cy="302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Código de fuente</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es el conjunto de líneas de textos, las cuales son las directrices que debe seguir la computadora para realizar dicho programa.</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Balsamiq</a:t>
            </a:r>
            <a:r>
              <a:rPr b="1" lang="es" sz="1350">
                <a:solidFill>
                  <a:schemeClr val="dk1"/>
                </a:solidFill>
                <a:latin typeface="DM Sans"/>
                <a:ea typeface="DM Sans"/>
                <a:cs typeface="DM Sans"/>
                <a:sym typeface="DM Sans"/>
              </a:rPr>
              <a:t>:</a:t>
            </a:r>
            <a:r>
              <a:rPr lang="es" sz="1350">
                <a:solidFill>
                  <a:schemeClr val="dk1"/>
                </a:solidFill>
                <a:latin typeface="DM Sans"/>
                <a:ea typeface="DM Sans"/>
                <a:cs typeface="DM Sans"/>
                <a:sym typeface="DM Sans"/>
              </a:rPr>
              <a:t> es una herramienta que facilita la creación de esquemas o mockups. Su finalidad es ayudar al desarrollo de aplicaciones.</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Terminal o consola</a:t>
            </a:r>
            <a:r>
              <a:rPr b="1" lang="es" sz="1350">
                <a:solidFill>
                  <a:schemeClr val="dk1"/>
                </a:solidFill>
                <a:latin typeface="DM Sans"/>
                <a:ea typeface="DM Sans"/>
                <a:cs typeface="DM Sans"/>
                <a:sym typeface="DM Sans"/>
              </a:rPr>
              <a:t>:</a:t>
            </a:r>
            <a:r>
              <a:rPr lang="es" sz="1350">
                <a:solidFill>
                  <a:schemeClr val="dk1"/>
                </a:solidFill>
                <a:latin typeface="DM Sans"/>
                <a:ea typeface="DM Sans"/>
                <a:cs typeface="DM Sans"/>
                <a:sym typeface="DM Sans"/>
              </a:rPr>
              <a:t> es la aplicación que se utiliza para interactuar con el computador a través de comandos.</a:t>
            </a:r>
            <a:endParaRPr sz="1350">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35"/>
          <p:cNvSpPr/>
          <p:nvPr/>
        </p:nvSpPr>
        <p:spPr>
          <a:xfrm>
            <a:off x="588525" y="873325"/>
            <a:ext cx="29268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5"/>
          <p:cNvSpPr txBox="1"/>
          <p:nvPr/>
        </p:nvSpPr>
        <p:spPr>
          <a:xfrm>
            <a:off x="549525" y="6550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ACUERDOS Y COMPROMISOS</a:t>
            </a:r>
            <a:endParaRPr>
              <a:latin typeface="DM Sans"/>
              <a:ea typeface="DM Sans"/>
              <a:cs typeface="DM Sans"/>
              <a:sym typeface="DM Sans"/>
            </a:endParaRPr>
          </a:p>
        </p:txBody>
      </p:sp>
      <p:sp>
        <p:nvSpPr>
          <p:cNvPr id="146" name="Google Shape;146;p35"/>
          <p:cNvSpPr txBox="1"/>
          <p:nvPr/>
        </p:nvSpPr>
        <p:spPr>
          <a:xfrm>
            <a:off x="501450" y="108175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Convivencia</a:t>
            </a:r>
            <a:endParaRPr b="1" sz="4000">
              <a:solidFill>
                <a:schemeClr val="dk1"/>
              </a:solidFill>
              <a:latin typeface="DM Sans"/>
              <a:ea typeface="DM Sans"/>
              <a:cs typeface="DM Sans"/>
              <a:sym typeface="DM Sans"/>
            </a:endParaRPr>
          </a:p>
        </p:txBody>
      </p:sp>
      <p:sp>
        <p:nvSpPr>
          <p:cNvPr id="147" name="Google Shape;147;p35"/>
          <p:cNvSpPr txBox="1"/>
          <p:nvPr/>
        </p:nvSpPr>
        <p:spPr>
          <a:xfrm>
            <a:off x="473350" y="1908175"/>
            <a:ext cx="3834600" cy="22602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Conoce aquí nuestro </a:t>
            </a:r>
            <a:r>
              <a:rPr lang="es" sz="1350" u="sng">
                <a:solidFill>
                  <a:srgbClr val="83AEFB"/>
                </a:solidFill>
                <a:latin typeface="DM Sans"/>
                <a:ea typeface="DM Sans"/>
                <a:cs typeface="DM Sans"/>
                <a:sym typeface="DM Sans"/>
                <a:hlinkClick r:id="rId3">
                  <a:extLst>
                    <a:ext uri="{A12FA001-AC4F-418D-AE19-62706E023703}">
                      <ahyp:hlinkClr val="tx"/>
                    </a:ext>
                  </a:extLst>
                </a:hlinkClick>
              </a:rPr>
              <a:t>código de conducta</a:t>
            </a:r>
            <a:r>
              <a:rPr lang="es" sz="1350">
                <a:solidFill>
                  <a:schemeClr val="dk1"/>
                </a:solidFill>
                <a:latin typeface="DM Sans"/>
                <a:ea typeface="DM Sans"/>
                <a:cs typeface="DM Sans"/>
                <a:sym typeface="DM Sans"/>
              </a:rPr>
              <a:t> y ayúdanos a generar un ambiente de clases súper ameno.</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Durante las clases, emplea los medios de comunicación oficiales para canalizar tus dudas, consultas y/o comentarios: </a:t>
            </a:r>
            <a:r>
              <a:rPr b="1" lang="es" sz="1350">
                <a:solidFill>
                  <a:schemeClr val="dk1"/>
                </a:solidFill>
                <a:latin typeface="DM Sans"/>
                <a:ea typeface="DM Sans"/>
                <a:cs typeface="DM Sans"/>
                <a:sym typeface="DM Sans"/>
              </a:rPr>
              <a:t>chat Zoom público y privado, y por el chat de la plataforma.</a:t>
            </a:r>
            <a:endParaRPr b="1" sz="1350">
              <a:latin typeface="DM Sans"/>
              <a:ea typeface="DM Sans"/>
              <a:cs typeface="DM Sans"/>
              <a:sym typeface="DM Sans"/>
            </a:endParaRPr>
          </a:p>
        </p:txBody>
      </p:sp>
      <p:sp>
        <p:nvSpPr>
          <p:cNvPr id="148" name="Google Shape;148;p35"/>
          <p:cNvSpPr txBox="1"/>
          <p:nvPr/>
        </p:nvSpPr>
        <p:spPr>
          <a:xfrm>
            <a:off x="4527575" y="1908175"/>
            <a:ext cx="3834600" cy="18444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Ten en cuenta </a:t>
            </a:r>
            <a:r>
              <a:rPr lang="es" sz="1350" u="sng">
                <a:solidFill>
                  <a:schemeClr val="hlink"/>
                </a:solidFill>
                <a:latin typeface="DM Sans"/>
                <a:ea typeface="DM Sans"/>
                <a:cs typeface="DM Sans"/>
                <a:sym typeface="DM Sans"/>
                <a:hlinkClick r:id="rId4"/>
              </a:rPr>
              <a:t>las normas del </a:t>
            </a:r>
            <a:r>
              <a:rPr lang="es" sz="1350" u="sng">
                <a:solidFill>
                  <a:schemeClr val="hlink"/>
                </a:solidFill>
                <a:latin typeface="DM Sans"/>
                <a:ea typeface="DM Sans"/>
                <a:cs typeface="DM Sans"/>
                <a:sym typeface="DM Sans"/>
                <a:hlinkClick r:id="rId5"/>
              </a:rPr>
              <a:t>buen hablante y del buen oyente</a:t>
            </a:r>
            <a:r>
              <a:rPr lang="es" sz="1350">
                <a:solidFill>
                  <a:schemeClr val="dk1"/>
                </a:solidFill>
                <a:latin typeface="DM Sans"/>
                <a:ea typeface="DM Sans"/>
                <a:cs typeface="DM Sans"/>
                <a:sym typeface="DM Sans"/>
              </a:rPr>
              <a:t>, que nunca están de más. </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Verifica el estado de</a:t>
            </a:r>
            <a:r>
              <a:rPr b="1" lang="es" sz="1350">
                <a:solidFill>
                  <a:schemeClr val="dk1"/>
                </a:solidFill>
                <a:latin typeface="DM Sans"/>
                <a:ea typeface="DM Sans"/>
                <a:cs typeface="DM Sans"/>
                <a:sym typeface="DM Sans"/>
              </a:rPr>
              <a:t> la cámara y/o el micrófono</a:t>
            </a:r>
            <a:r>
              <a:rPr lang="es" sz="1350">
                <a:solidFill>
                  <a:schemeClr val="dk1"/>
                </a:solidFill>
                <a:latin typeface="DM Sans"/>
                <a:ea typeface="DM Sans"/>
                <a:cs typeface="DM Sans"/>
                <a:sym typeface="DM Sans"/>
              </a:rPr>
              <a:t> (on/off) de manera que esto no afecte la dinámica de la clase. </a:t>
            </a:r>
            <a:endParaRPr sz="1350">
              <a:latin typeface="DM Sans"/>
              <a:ea typeface="DM Sans"/>
              <a:cs typeface="DM Sans"/>
              <a:sym typeface="DM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pic>
        <p:nvPicPr>
          <p:cNvPr id="793" name="Google Shape;793;p107"/>
          <p:cNvPicPr preferRelativeResize="0"/>
          <p:nvPr/>
        </p:nvPicPr>
        <p:blipFill>
          <a:blip r:embed="rId3">
            <a:alphaModFix/>
          </a:blip>
          <a:stretch>
            <a:fillRect/>
          </a:stretch>
        </p:blipFill>
        <p:spPr>
          <a:xfrm>
            <a:off x="3551362" y="1250837"/>
            <a:ext cx="2042550" cy="3122575"/>
          </a:xfrm>
          <a:prstGeom prst="rect">
            <a:avLst/>
          </a:prstGeom>
          <a:noFill/>
          <a:ln>
            <a:noFill/>
          </a:ln>
        </p:spPr>
      </p:pic>
      <p:pic>
        <p:nvPicPr>
          <p:cNvPr id="794" name="Google Shape;794;p107"/>
          <p:cNvPicPr preferRelativeResize="0"/>
          <p:nvPr/>
        </p:nvPicPr>
        <p:blipFill>
          <a:blip r:embed="rId4">
            <a:alphaModFix/>
          </a:blip>
          <a:stretch>
            <a:fillRect/>
          </a:stretch>
        </p:blipFill>
        <p:spPr>
          <a:xfrm>
            <a:off x="3593288" y="1313975"/>
            <a:ext cx="1958700" cy="2989595"/>
          </a:xfrm>
          <a:prstGeom prst="rect">
            <a:avLst/>
          </a:prstGeom>
          <a:noFill/>
          <a:ln>
            <a:noFill/>
          </a:ln>
        </p:spPr>
      </p:pic>
      <p:pic>
        <p:nvPicPr>
          <p:cNvPr id="795" name="Google Shape;795;p107"/>
          <p:cNvPicPr preferRelativeResize="0"/>
          <p:nvPr/>
        </p:nvPicPr>
        <p:blipFill>
          <a:blip r:embed="rId4">
            <a:alphaModFix/>
          </a:blip>
          <a:stretch>
            <a:fillRect/>
          </a:stretch>
        </p:blipFill>
        <p:spPr>
          <a:xfrm>
            <a:off x="5865175" y="1317325"/>
            <a:ext cx="1958700" cy="2989595"/>
          </a:xfrm>
          <a:prstGeom prst="rect">
            <a:avLst/>
          </a:prstGeom>
          <a:noFill/>
          <a:ln>
            <a:noFill/>
          </a:ln>
        </p:spPr>
      </p:pic>
      <p:pic>
        <p:nvPicPr>
          <p:cNvPr id="796" name="Google Shape;796;p107"/>
          <p:cNvPicPr preferRelativeResize="0"/>
          <p:nvPr/>
        </p:nvPicPr>
        <p:blipFill>
          <a:blip r:embed="rId4">
            <a:alphaModFix/>
          </a:blip>
          <a:stretch>
            <a:fillRect/>
          </a:stretch>
        </p:blipFill>
        <p:spPr>
          <a:xfrm>
            <a:off x="1320975" y="1317325"/>
            <a:ext cx="1958700" cy="2989595"/>
          </a:xfrm>
          <a:prstGeom prst="rect">
            <a:avLst/>
          </a:prstGeom>
          <a:noFill/>
          <a:ln>
            <a:noFill/>
          </a:ln>
        </p:spPr>
      </p:pic>
      <p:sp>
        <p:nvSpPr>
          <p:cNvPr id="797" name="Google Shape;797;p107"/>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Temario</a:t>
            </a:r>
            <a:endParaRPr b="1" sz="3000">
              <a:solidFill>
                <a:srgbClr val="EAFF6A"/>
              </a:solidFill>
              <a:latin typeface="DM Sans"/>
              <a:ea typeface="DM Sans"/>
              <a:cs typeface="DM Sans"/>
              <a:sym typeface="DM Sans"/>
            </a:endParaRPr>
          </a:p>
        </p:txBody>
      </p:sp>
      <p:sp>
        <p:nvSpPr>
          <p:cNvPr id="798" name="Google Shape;798;p107"/>
          <p:cNvSpPr txBox="1"/>
          <p:nvPr/>
        </p:nvSpPr>
        <p:spPr>
          <a:xfrm>
            <a:off x="1320550" y="1479650"/>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200">
                <a:solidFill>
                  <a:srgbClr val="999999"/>
                </a:solidFill>
                <a:latin typeface="DM Sans"/>
                <a:ea typeface="DM Sans"/>
                <a:cs typeface="DM Sans"/>
                <a:sym typeface="DM Sans"/>
              </a:rPr>
              <a:t>01 - Parte I</a:t>
            </a:r>
            <a:endParaRPr b="1" sz="1600">
              <a:solidFill>
                <a:srgbClr val="999999"/>
              </a:solidFill>
              <a:latin typeface="DM Sans"/>
              <a:ea typeface="DM Sans"/>
              <a:cs typeface="DM Sans"/>
              <a:sym typeface="DM Sans"/>
            </a:endParaRPr>
          </a:p>
        </p:txBody>
      </p:sp>
      <p:cxnSp>
        <p:nvCxnSpPr>
          <p:cNvPr id="799" name="Google Shape;799;p107"/>
          <p:cNvCxnSpPr/>
          <p:nvPr/>
        </p:nvCxnSpPr>
        <p:spPr>
          <a:xfrm>
            <a:off x="1395275"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800" name="Google Shape;800;p107"/>
          <p:cNvSpPr txBox="1"/>
          <p:nvPr/>
        </p:nvSpPr>
        <p:spPr>
          <a:xfrm>
            <a:off x="1320125" y="1969975"/>
            <a:ext cx="1928700" cy="646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999999"/>
                </a:solidFill>
                <a:latin typeface="DM Sans"/>
                <a:ea typeface="DM Sans"/>
                <a:cs typeface="DM Sans"/>
                <a:sym typeface="DM Sans"/>
              </a:rPr>
              <a:t>Introducción al Desarrollo Web</a:t>
            </a:r>
            <a:endParaRPr b="1" sz="1500">
              <a:solidFill>
                <a:srgbClr val="999999"/>
              </a:solidFill>
              <a:latin typeface="DM Sans"/>
              <a:ea typeface="DM Sans"/>
              <a:cs typeface="DM Sans"/>
              <a:sym typeface="DM Sans"/>
            </a:endParaRPr>
          </a:p>
        </p:txBody>
      </p:sp>
      <p:sp>
        <p:nvSpPr>
          <p:cNvPr id="801" name="Google Shape;801;p107"/>
          <p:cNvSpPr txBox="1"/>
          <p:nvPr/>
        </p:nvSpPr>
        <p:spPr>
          <a:xfrm>
            <a:off x="3593075" y="1487775"/>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sz="1200">
                <a:solidFill>
                  <a:schemeClr val="lt1"/>
                </a:solidFill>
                <a:latin typeface="DM Sans"/>
                <a:ea typeface="DM Sans"/>
                <a:cs typeface="DM Sans"/>
                <a:sym typeface="DM Sans"/>
              </a:rPr>
              <a:t>01 - Parte II</a:t>
            </a:r>
            <a:endParaRPr b="1" sz="1600">
              <a:solidFill>
                <a:schemeClr val="lt1"/>
              </a:solidFill>
              <a:latin typeface="DM Sans"/>
              <a:ea typeface="DM Sans"/>
              <a:cs typeface="DM Sans"/>
              <a:sym typeface="DM Sans"/>
            </a:endParaRPr>
          </a:p>
        </p:txBody>
      </p:sp>
      <p:cxnSp>
        <p:nvCxnSpPr>
          <p:cNvPr id="802" name="Google Shape;802;p107"/>
          <p:cNvCxnSpPr/>
          <p:nvPr/>
        </p:nvCxnSpPr>
        <p:spPr>
          <a:xfrm>
            <a:off x="3667800"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803" name="Google Shape;803;p107"/>
          <p:cNvSpPr txBox="1"/>
          <p:nvPr/>
        </p:nvSpPr>
        <p:spPr>
          <a:xfrm>
            <a:off x="3592650" y="1817575"/>
            <a:ext cx="1928700" cy="8772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EAFF6A"/>
                </a:solidFill>
                <a:latin typeface="DM Sans"/>
                <a:ea typeface="DM Sans"/>
                <a:cs typeface="DM Sans"/>
                <a:sym typeface="DM Sans"/>
              </a:rPr>
              <a:t>Prototipado y conceptos básicos de HTML</a:t>
            </a:r>
            <a:endParaRPr b="1" sz="1500">
              <a:solidFill>
                <a:srgbClr val="EAFF6A"/>
              </a:solidFill>
              <a:latin typeface="DM Sans"/>
              <a:ea typeface="DM Sans"/>
              <a:cs typeface="DM Sans"/>
              <a:sym typeface="DM Sans"/>
            </a:endParaRPr>
          </a:p>
        </p:txBody>
      </p:sp>
      <p:sp>
        <p:nvSpPr>
          <p:cNvPr id="804" name="Google Shape;804;p107"/>
          <p:cNvSpPr txBox="1"/>
          <p:nvPr/>
        </p:nvSpPr>
        <p:spPr>
          <a:xfrm>
            <a:off x="5865600" y="1479650"/>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200">
                <a:solidFill>
                  <a:srgbClr val="999999"/>
                </a:solidFill>
                <a:latin typeface="DM Sans"/>
                <a:ea typeface="DM Sans"/>
                <a:cs typeface="DM Sans"/>
                <a:sym typeface="DM Sans"/>
              </a:rPr>
              <a:t>02 - Parte I</a:t>
            </a:r>
            <a:endParaRPr b="1" sz="1600">
              <a:solidFill>
                <a:srgbClr val="999999"/>
              </a:solidFill>
              <a:latin typeface="DM Sans"/>
              <a:ea typeface="DM Sans"/>
              <a:cs typeface="DM Sans"/>
              <a:sym typeface="DM Sans"/>
            </a:endParaRPr>
          </a:p>
        </p:txBody>
      </p:sp>
      <p:cxnSp>
        <p:nvCxnSpPr>
          <p:cNvPr id="805" name="Google Shape;805;p107"/>
          <p:cNvCxnSpPr/>
          <p:nvPr/>
        </p:nvCxnSpPr>
        <p:spPr>
          <a:xfrm>
            <a:off x="5940325"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806" name="Google Shape;806;p107"/>
          <p:cNvSpPr txBox="1"/>
          <p:nvPr/>
        </p:nvSpPr>
        <p:spPr>
          <a:xfrm>
            <a:off x="5865175" y="1969975"/>
            <a:ext cx="1928700" cy="646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999999"/>
                </a:solidFill>
                <a:latin typeface="DM Sans"/>
                <a:ea typeface="DM Sans"/>
                <a:cs typeface="DM Sans"/>
                <a:sym typeface="DM Sans"/>
              </a:rPr>
              <a:t>Primeros Pasos con HTML</a:t>
            </a:r>
            <a:endParaRPr b="1" sz="1500">
              <a:solidFill>
                <a:srgbClr val="999999"/>
              </a:solidFill>
              <a:latin typeface="DM Sans"/>
              <a:ea typeface="DM Sans"/>
              <a:cs typeface="DM Sans"/>
              <a:sym typeface="DM Sans"/>
            </a:endParaRPr>
          </a:p>
        </p:txBody>
      </p:sp>
      <p:cxnSp>
        <p:nvCxnSpPr>
          <p:cNvPr id="807" name="Google Shape;807;p107"/>
          <p:cNvCxnSpPr/>
          <p:nvPr/>
        </p:nvCxnSpPr>
        <p:spPr>
          <a:xfrm>
            <a:off x="1410700" y="1857075"/>
            <a:ext cx="1778400" cy="0"/>
          </a:xfrm>
          <a:prstGeom prst="straightConnector1">
            <a:avLst/>
          </a:prstGeom>
          <a:noFill/>
          <a:ln cap="flat" cmpd="sng" w="9525">
            <a:solidFill>
              <a:srgbClr val="434343"/>
            </a:solidFill>
            <a:prstDash val="solid"/>
            <a:round/>
            <a:headEnd len="med" w="med" type="none"/>
            <a:tailEnd len="med" w="med" type="none"/>
          </a:ln>
        </p:spPr>
      </p:cxnSp>
      <p:cxnSp>
        <p:nvCxnSpPr>
          <p:cNvPr id="808" name="Google Shape;808;p107"/>
          <p:cNvCxnSpPr/>
          <p:nvPr/>
        </p:nvCxnSpPr>
        <p:spPr>
          <a:xfrm>
            <a:off x="3683225" y="1857075"/>
            <a:ext cx="1778400" cy="0"/>
          </a:xfrm>
          <a:prstGeom prst="straightConnector1">
            <a:avLst/>
          </a:prstGeom>
          <a:noFill/>
          <a:ln cap="flat" cmpd="sng" w="9525">
            <a:solidFill>
              <a:srgbClr val="434343"/>
            </a:solidFill>
            <a:prstDash val="solid"/>
            <a:round/>
            <a:headEnd len="med" w="med" type="none"/>
            <a:tailEnd len="med" w="med" type="none"/>
          </a:ln>
        </p:spPr>
      </p:cxnSp>
      <p:cxnSp>
        <p:nvCxnSpPr>
          <p:cNvPr id="809" name="Google Shape;809;p107"/>
          <p:cNvCxnSpPr/>
          <p:nvPr/>
        </p:nvCxnSpPr>
        <p:spPr>
          <a:xfrm>
            <a:off x="5955750" y="1857075"/>
            <a:ext cx="1778400" cy="0"/>
          </a:xfrm>
          <a:prstGeom prst="straightConnector1">
            <a:avLst/>
          </a:prstGeom>
          <a:noFill/>
          <a:ln cap="flat" cmpd="sng" w="9525">
            <a:solidFill>
              <a:srgbClr val="434343"/>
            </a:solidFill>
            <a:prstDash val="solid"/>
            <a:round/>
            <a:headEnd len="med" w="med" type="none"/>
            <a:tailEnd len="med" w="med" type="none"/>
          </a:ln>
        </p:spPr>
      </p:cxnSp>
      <p:sp>
        <p:nvSpPr>
          <p:cNvPr id="810" name="Google Shape;810;p107"/>
          <p:cNvSpPr txBox="1"/>
          <p:nvPr/>
        </p:nvSpPr>
        <p:spPr>
          <a:xfrm>
            <a:off x="1305575" y="2787725"/>
            <a:ext cx="1958700" cy="15495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Conceptos básicos</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Herramientas a utilizar en el curso</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Instalación y práctica</a:t>
            </a:r>
            <a:endParaRPr sz="1200">
              <a:solidFill>
                <a:schemeClr val="lt1"/>
              </a:solidFill>
              <a:latin typeface="DM Sans"/>
              <a:ea typeface="DM Sans"/>
              <a:cs typeface="DM Sans"/>
              <a:sym typeface="DM Sans"/>
            </a:endParaRPr>
          </a:p>
        </p:txBody>
      </p:sp>
      <p:sp>
        <p:nvSpPr>
          <p:cNvPr id="811" name="Google Shape;811;p107"/>
          <p:cNvSpPr txBox="1"/>
          <p:nvPr/>
        </p:nvSpPr>
        <p:spPr>
          <a:xfrm>
            <a:off x="5865600" y="2815925"/>
            <a:ext cx="1958700" cy="14931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Listas</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Formularios</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Enlaces</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Multimedia con HTML</a:t>
            </a:r>
            <a:endParaRPr sz="1200">
              <a:solidFill>
                <a:schemeClr val="lt1"/>
              </a:solidFill>
              <a:latin typeface="DM Sans"/>
              <a:ea typeface="DM Sans"/>
              <a:cs typeface="DM Sans"/>
              <a:sym typeface="DM Sans"/>
            </a:endParaRPr>
          </a:p>
        </p:txBody>
      </p:sp>
      <p:sp>
        <p:nvSpPr>
          <p:cNvPr id="812" name="Google Shape;812;p107"/>
          <p:cNvSpPr txBox="1"/>
          <p:nvPr/>
        </p:nvSpPr>
        <p:spPr>
          <a:xfrm>
            <a:off x="3675526" y="2972375"/>
            <a:ext cx="1778400" cy="11802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5"/>
              </a:rPr>
              <a:t>Prototipado desde el papel</a:t>
            </a:r>
            <a:endParaRPr sz="1200">
              <a:solidFill>
                <a:srgbClr val="83AEFB"/>
              </a:solidFill>
              <a:latin typeface="DM Sans"/>
              <a:ea typeface="DM Sans"/>
              <a:cs typeface="DM Sans"/>
              <a:sym typeface="DM Sans"/>
            </a:endParaRPr>
          </a:p>
          <a:p>
            <a:pPr indent="-304800" lvl="0" marL="457200" rtl="0" algn="l">
              <a:lnSpc>
                <a:spcPct val="100000"/>
              </a:lnSpc>
              <a:spcBef>
                <a:spcPts val="1000"/>
              </a:spcBef>
              <a:spcAft>
                <a:spcPts val="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6"/>
              </a:rPr>
              <a:t>HTML</a:t>
            </a:r>
            <a:endParaRPr sz="1200">
              <a:solidFill>
                <a:srgbClr val="83AEFB"/>
              </a:solidFill>
              <a:latin typeface="DM Sans"/>
              <a:ea typeface="DM Sans"/>
              <a:cs typeface="DM Sans"/>
              <a:sym typeface="DM Sans"/>
            </a:endParaRPr>
          </a:p>
          <a:p>
            <a:pPr indent="-304800" lvl="0" marL="457200" rtl="0" algn="l">
              <a:lnSpc>
                <a:spcPct val="100000"/>
              </a:lnSpc>
              <a:spcBef>
                <a:spcPts val="1000"/>
              </a:spcBef>
              <a:spcAft>
                <a:spcPts val="100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7"/>
              </a:rPr>
              <a:t>Etiquetas</a:t>
            </a:r>
            <a:endParaRPr sz="1200">
              <a:solidFill>
                <a:srgbClr val="83AEFB"/>
              </a:solidFill>
              <a:latin typeface="DM Sans"/>
              <a:ea typeface="DM Sans"/>
              <a:cs typeface="DM Sans"/>
              <a:sym typeface="DM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108"/>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08"/>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MAPA DE </a:t>
            </a:r>
            <a:r>
              <a:rPr lang="es" sz="1600">
                <a:solidFill>
                  <a:schemeClr val="dk1"/>
                </a:solidFill>
                <a:latin typeface="DM Sans"/>
                <a:ea typeface="DM Sans"/>
                <a:cs typeface="DM Sans"/>
                <a:sym typeface="DM Sans"/>
              </a:rPr>
              <a:t>CONCEPTOS</a:t>
            </a:r>
            <a:endParaRPr>
              <a:latin typeface="DM Sans"/>
              <a:ea typeface="DM Sans"/>
              <a:cs typeface="DM Sans"/>
              <a:sym typeface="DM Sans"/>
            </a:endParaRPr>
          </a:p>
        </p:txBody>
      </p:sp>
      <p:pic>
        <p:nvPicPr>
          <p:cNvPr id="819" name="Google Shape;819;p108"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sp>
        <p:nvSpPr>
          <p:cNvPr id="820" name="Google Shape;820;p108"/>
          <p:cNvSpPr/>
          <p:nvPr/>
        </p:nvSpPr>
        <p:spPr>
          <a:xfrm>
            <a:off x="618500" y="1152978"/>
            <a:ext cx="1452900" cy="602400"/>
          </a:xfrm>
          <a:prstGeom prst="rect">
            <a:avLst/>
          </a:prstGeom>
          <a:solidFill>
            <a:srgbClr val="27282D"/>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s" sz="1200" u="none" cap="none" strike="noStrike">
                <a:solidFill>
                  <a:srgbClr val="FFFFFF"/>
                </a:solidFill>
                <a:latin typeface="DM Sans"/>
                <a:ea typeface="DM Sans"/>
                <a:cs typeface="DM Sans"/>
                <a:sym typeface="DM Sans"/>
              </a:rPr>
              <a:t>Prototipado desde el papel</a:t>
            </a:r>
            <a:endParaRPr i="0" sz="1200" u="none" cap="none" strike="noStrike">
              <a:solidFill>
                <a:srgbClr val="FFFFFF"/>
              </a:solidFill>
              <a:latin typeface="DM Sans"/>
              <a:ea typeface="DM Sans"/>
              <a:cs typeface="DM Sans"/>
              <a:sym typeface="DM Sans"/>
            </a:endParaRPr>
          </a:p>
        </p:txBody>
      </p:sp>
      <p:sp>
        <p:nvSpPr>
          <p:cNvPr id="821" name="Google Shape;821;p108"/>
          <p:cNvSpPr/>
          <p:nvPr/>
        </p:nvSpPr>
        <p:spPr>
          <a:xfrm>
            <a:off x="618500" y="2887275"/>
            <a:ext cx="1452900" cy="602400"/>
          </a:xfrm>
          <a:prstGeom prst="rect">
            <a:avLst/>
          </a:prstGeom>
          <a:solidFill>
            <a:srgbClr val="27282D"/>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s" sz="1200" u="none" cap="none" strike="noStrike">
                <a:solidFill>
                  <a:srgbClr val="FFFFFF"/>
                </a:solidFill>
                <a:latin typeface="DM Sans"/>
                <a:ea typeface="DM Sans"/>
                <a:cs typeface="DM Sans"/>
                <a:sym typeface="DM Sans"/>
              </a:rPr>
              <a:t>HTML</a:t>
            </a:r>
            <a:endParaRPr i="0" sz="1200" u="none" cap="none" strike="noStrike">
              <a:solidFill>
                <a:srgbClr val="FFFFFF"/>
              </a:solidFill>
              <a:latin typeface="DM Sans"/>
              <a:ea typeface="DM Sans"/>
              <a:cs typeface="DM Sans"/>
              <a:sym typeface="DM Sans"/>
            </a:endParaRPr>
          </a:p>
        </p:txBody>
      </p:sp>
      <p:sp>
        <p:nvSpPr>
          <p:cNvPr id="822" name="Google Shape;822;p108"/>
          <p:cNvSpPr/>
          <p:nvPr/>
        </p:nvSpPr>
        <p:spPr>
          <a:xfrm>
            <a:off x="3017108" y="3031059"/>
            <a:ext cx="1373100" cy="298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i="0" lang="es" sz="1200" u="none" cap="none" strike="noStrike">
                <a:solidFill>
                  <a:srgbClr val="222222"/>
                </a:solidFill>
                <a:latin typeface="DM Sans"/>
                <a:ea typeface="DM Sans"/>
                <a:cs typeface="DM Sans"/>
                <a:sym typeface="DM Sans"/>
              </a:rPr>
              <a:t>¿Qué es?</a:t>
            </a:r>
            <a:endParaRPr i="0" sz="1200" u="none" cap="none" strike="noStrike">
              <a:solidFill>
                <a:srgbClr val="222222"/>
              </a:solidFill>
              <a:latin typeface="DM Sans"/>
              <a:ea typeface="DM Sans"/>
              <a:cs typeface="DM Sans"/>
              <a:sym typeface="DM Sans"/>
            </a:endParaRPr>
          </a:p>
        </p:txBody>
      </p:sp>
      <p:cxnSp>
        <p:nvCxnSpPr>
          <p:cNvPr id="823" name="Google Shape;823;p108"/>
          <p:cNvCxnSpPr>
            <a:stCxn id="821" idx="3"/>
          </p:cNvCxnSpPr>
          <p:nvPr/>
        </p:nvCxnSpPr>
        <p:spPr>
          <a:xfrm>
            <a:off x="2071400" y="3188475"/>
            <a:ext cx="945600" cy="3813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824" name="Google Shape;824;p108"/>
          <p:cNvSpPr/>
          <p:nvPr/>
        </p:nvSpPr>
        <p:spPr>
          <a:xfrm>
            <a:off x="3017100" y="3406575"/>
            <a:ext cx="1373100" cy="330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i="0" lang="es" sz="1200" u="none" cap="none" strike="noStrike">
                <a:solidFill>
                  <a:srgbClr val="222222"/>
                </a:solidFill>
                <a:latin typeface="DM Sans"/>
                <a:ea typeface="DM Sans"/>
                <a:cs typeface="DM Sans"/>
                <a:sym typeface="DM Sans"/>
              </a:rPr>
              <a:t>Convenio de archivos</a:t>
            </a:r>
            <a:endParaRPr i="0" sz="1200" u="none" cap="none" strike="noStrike">
              <a:solidFill>
                <a:srgbClr val="222222"/>
              </a:solidFill>
              <a:latin typeface="DM Sans"/>
              <a:ea typeface="DM Sans"/>
              <a:cs typeface="DM Sans"/>
              <a:sym typeface="DM Sans"/>
            </a:endParaRPr>
          </a:p>
        </p:txBody>
      </p:sp>
      <p:cxnSp>
        <p:nvCxnSpPr>
          <p:cNvPr id="825" name="Google Shape;825;p108"/>
          <p:cNvCxnSpPr>
            <a:stCxn id="821" idx="3"/>
            <a:endCxn id="826" idx="1"/>
          </p:cNvCxnSpPr>
          <p:nvPr/>
        </p:nvCxnSpPr>
        <p:spPr>
          <a:xfrm>
            <a:off x="2071400" y="3188475"/>
            <a:ext cx="951300" cy="7749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826" name="Google Shape;826;p108"/>
          <p:cNvSpPr/>
          <p:nvPr/>
        </p:nvSpPr>
        <p:spPr>
          <a:xfrm>
            <a:off x="3022694" y="3813889"/>
            <a:ext cx="1361700" cy="298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i="0" lang="es" sz="1200" u="none" cap="none" strike="noStrike">
                <a:solidFill>
                  <a:srgbClr val="222222"/>
                </a:solidFill>
                <a:latin typeface="DM Sans"/>
                <a:ea typeface="DM Sans"/>
                <a:cs typeface="DM Sans"/>
                <a:sym typeface="DM Sans"/>
              </a:rPr>
              <a:t>Etiquetas</a:t>
            </a:r>
            <a:endParaRPr i="0" sz="1200" u="none" cap="none" strike="noStrike">
              <a:solidFill>
                <a:srgbClr val="222222"/>
              </a:solidFill>
              <a:latin typeface="DM Sans"/>
              <a:ea typeface="DM Sans"/>
              <a:cs typeface="DM Sans"/>
              <a:sym typeface="DM Sans"/>
            </a:endParaRPr>
          </a:p>
        </p:txBody>
      </p:sp>
      <p:sp>
        <p:nvSpPr>
          <p:cNvPr id="827" name="Google Shape;827;p108"/>
          <p:cNvSpPr/>
          <p:nvPr/>
        </p:nvSpPr>
        <p:spPr>
          <a:xfrm>
            <a:off x="4394308" y="701384"/>
            <a:ext cx="1373100" cy="298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i="0" lang="es" sz="1200" u="none" cap="none" strike="noStrike">
                <a:solidFill>
                  <a:srgbClr val="222222"/>
                </a:solidFill>
                <a:latin typeface="DM Sans"/>
                <a:ea typeface="DM Sans"/>
                <a:cs typeface="DM Sans"/>
                <a:sym typeface="DM Sans"/>
              </a:rPr>
              <a:t>Proyecto web</a:t>
            </a:r>
            <a:endParaRPr i="0" sz="1200" u="none" cap="none" strike="noStrike">
              <a:solidFill>
                <a:srgbClr val="222222"/>
              </a:solidFill>
              <a:latin typeface="DM Sans"/>
              <a:ea typeface="DM Sans"/>
              <a:cs typeface="DM Sans"/>
              <a:sym typeface="DM Sans"/>
            </a:endParaRPr>
          </a:p>
        </p:txBody>
      </p:sp>
      <p:sp>
        <p:nvSpPr>
          <p:cNvPr id="828" name="Google Shape;828;p108"/>
          <p:cNvSpPr/>
          <p:nvPr/>
        </p:nvSpPr>
        <p:spPr>
          <a:xfrm>
            <a:off x="4394308" y="2101990"/>
            <a:ext cx="1373100" cy="298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i="0" lang="es" sz="1200" u="none" cap="none" strike="noStrike">
                <a:solidFill>
                  <a:srgbClr val="222222"/>
                </a:solidFill>
                <a:latin typeface="DM Sans"/>
                <a:ea typeface="DM Sans"/>
                <a:cs typeface="DM Sans"/>
                <a:sym typeface="DM Sans"/>
              </a:rPr>
              <a:t>Tips</a:t>
            </a:r>
            <a:endParaRPr i="0" sz="1200" u="none" cap="none" strike="noStrike">
              <a:solidFill>
                <a:srgbClr val="222222"/>
              </a:solidFill>
              <a:latin typeface="DM Sans"/>
              <a:ea typeface="DM Sans"/>
              <a:cs typeface="DM Sans"/>
              <a:sym typeface="DM Sans"/>
            </a:endParaRPr>
          </a:p>
        </p:txBody>
      </p:sp>
      <p:cxnSp>
        <p:nvCxnSpPr>
          <p:cNvPr id="829" name="Google Shape;829;p108"/>
          <p:cNvCxnSpPr>
            <a:stCxn id="821" idx="3"/>
            <a:endCxn id="830" idx="1"/>
          </p:cNvCxnSpPr>
          <p:nvPr/>
        </p:nvCxnSpPr>
        <p:spPr>
          <a:xfrm>
            <a:off x="2071400" y="3188475"/>
            <a:ext cx="945600" cy="1143900"/>
          </a:xfrm>
          <a:prstGeom prst="bentConnector3">
            <a:avLst>
              <a:gd fmla="val 49995" name="adj1"/>
            </a:avLst>
          </a:prstGeom>
          <a:noFill/>
          <a:ln cap="flat" cmpd="sng" w="9525">
            <a:solidFill>
              <a:srgbClr val="CCCCCC"/>
            </a:solidFill>
            <a:prstDash val="solid"/>
            <a:round/>
            <a:headEnd len="sm" w="sm" type="none"/>
            <a:tailEnd len="med" w="med" type="oval"/>
          </a:ln>
        </p:spPr>
      </p:cxnSp>
      <p:sp>
        <p:nvSpPr>
          <p:cNvPr id="830" name="Google Shape;830;p108"/>
          <p:cNvSpPr/>
          <p:nvPr/>
        </p:nvSpPr>
        <p:spPr>
          <a:xfrm>
            <a:off x="3016914" y="4182886"/>
            <a:ext cx="1361700" cy="298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i="0" lang="es" sz="1200" u="none" cap="none" strike="noStrike">
                <a:solidFill>
                  <a:srgbClr val="222222"/>
                </a:solidFill>
                <a:latin typeface="DM Sans"/>
                <a:ea typeface="DM Sans"/>
                <a:cs typeface="DM Sans"/>
                <a:sym typeface="DM Sans"/>
              </a:rPr>
              <a:t>Contenedores</a:t>
            </a:r>
            <a:endParaRPr i="0" sz="1200" u="none" cap="none" strike="noStrike">
              <a:solidFill>
                <a:srgbClr val="222222"/>
              </a:solidFill>
              <a:latin typeface="DM Sans"/>
              <a:ea typeface="DM Sans"/>
              <a:cs typeface="DM Sans"/>
              <a:sym typeface="DM Sans"/>
            </a:endParaRPr>
          </a:p>
        </p:txBody>
      </p:sp>
      <p:cxnSp>
        <p:nvCxnSpPr>
          <p:cNvPr id="831" name="Google Shape;831;p108"/>
          <p:cNvCxnSpPr/>
          <p:nvPr/>
        </p:nvCxnSpPr>
        <p:spPr>
          <a:xfrm flipH="1" rot="10800000">
            <a:off x="2071400" y="854934"/>
            <a:ext cx="2322900" cy="706800"/>
          </a:xfrm>
          <a:prstGeom prst="bentConnector3">
            <a:avLst>
              <a:gd fmla="val 50002" name="adj1"/>
            </a:avLst>
          </a:prstGeom>
          <a:noFill/>
          <a:ln cap="flat" cmpd="sng" w="9525">
            <a:solidFill>
              <a:srgbClr val="CCCCCC"/>
            </a:solidFill>
            <a:prstDash val="solid"/>
            <a:round/>
            <a:headEnd len="med" w="med" type="none"/>
            <a:tailEnd len="med" w="med" type="oval"/>
          </a:ln>
        </p:spPr>
      </p:cxnSp>
      <p:cxnSp>
        <p:nvCxnSpPr>
          <p:cNvPr id="832" name="Google Shape;832;p108"/>
          <p:cNvCxnSpPr/>
          <p:nvPr/>
        </p:nvCxnSpPr>
        <p:spPr>
          <a:xfrm>
            <a:off x="2071400" y="1561734"/>
            <a:ext cx="2322900" cy="706800"/>
          </a:xfrm>
          <a:prstGeom prst="bentConnector3">
            <a:avLst>
              <a:gd fmla="val 50002" name="adj1"/>
            </a:avLst>
          </a:prstGeom>
          <a:noFill/>
          <a:ln cap="flat" cmpd="sng" w="9525">
            <a:solidFill>
              <a:srgbClr val="CCCCCC"/>
            </a:solidFill>
            <a:prstDash val="solid"/>
            <a:round/>
            <a:headEnd len="med" w="med" type="none"/>
            <a:tailEnd len="med" w="med" type="oval"/>
          </a:ln>
        </p:spPr>
      </p:cxnSp>
      <p:cxnSp>
        <p:nvCxnSpPr>
          <p:cNvPr id="833" name="Google Shape;833;p108"/>
          <p:cNvCxnSpPr/>
          <p:nvPr/>
        </p:nvCxnSpPr>
        <p:spPr>
          <a:xfrm rot="10800000">
            <a:off x="1344950" y="1755380"/>
            <a:ext cx="0" cy="1074900"/>
          </a:xfrm>
          <a:prstGeom prst="straightConnector1">
            <a:avLst/>
          </a:prstGeom>
          <a:noFill/>
          <a:ln cap="flat" cmpd="sng" w="9525">
            <a:solidFill>
              <a:srgbClr val="CCCCCC"/>
            </a:solidFill>
            <a:prstDash val="solid"/>
            <a:round/>
            <a:headEnd len="med" w="med" type="oval"/>
            <a:tailEnd len="med" w="med" type="oval"/>
          </a:ln>
        </p:spPr>
      </p:cxnSp>
      <p:cxnSp>
        <p:nvCxnSpPr>
          <p:cNvPr id="834" name="Google Shape;834;p108"/>
          <p:cNvCxnSpPr>
            <a:stCxn id="821" idx="3"/>
            <a:endCxn id="822" idx="1"/>
          </p:cNvCxnSpPr>
          <p:nvPr/>
        </p:nvCxnSpPr>
        <p:spPr>
          <a:xfrm flipH="1" rot="10800000">
            <a:off x="2071400" y="3180375"/>
            <a:ext cx="945600" cy="8100"/>
          </a:xfrm>
          <a:prstGeom prst="bentConnector3">
            <a:avLst>
              <a:gd fmla="val 50006" name="adj1"/>
            </a:avLst>
          </a:prstGeom>
          <a:noFill/>
          <a:ln cap="flat" cmpd="sng" w="9525">
            <a:solidFill>
              <a:srgbClr val="CCCCCC"/>
            </a:solidFill>
            <a:prstDash val="solid"/>
            <a:round/>
            <a:headEnd len="sm" w="sm" type="none"/>
            <a:tailEnd len="med" w="med" type="oval"/>
          </a:ln>
        </p:spPr>
      </p:cxn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109"/>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Prototipado desde</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el papel</a:t>
            </a:r>
            <a:endParaRPr b="1" sz="4000">
              <a:solidFill>
                <a:srgbClr val="EAFF6A"/>
              </a:solidFill>
              <a:latin typeface="DM Sans"/>
              <a:ea typeface="DM Sans"/>
              <a:cs typeface="DM Sans"/>
              <a:sym typeface="DM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1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Paso a paso</a:t>
            </a:r>
            <a:endParaRPr b="1" sz="4000">
              <a:solidFill>
                <a:schemeClr val="dk1"/>
              </a:solidFill>
              <a:latin typeface="DM Sans"/>
              <a:ea typeface="DM Sans"/>
              <a:cs typeface="DM Sans"/>
              <a:sym typeface="DM Sans"/>
            </a:endParaRPr>
          </a:p>
        </p:txBody>
      </p:sp>
      <p:sp>
        <p:nvSpPr>
          <p:cNvPr id="845" name="Google Shape;845;p110"/>
          <p:cNvSpPr/>
          <p:nvPr/>
        </p:nvSpPr>
        <p:spPr>
          <a:xfrm>
            <a:off x="4049840" y="19604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10"/>
          <p:cNvSpPr txBox="1"/>
          <p:nvPr/>
        </p:nvSpPr>
        <p:spPr>
          <a:xfrm>
            <a:off x="933425" y="2766050"/>
            <a:ext cx="1268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a:solidFill>
                  <a:schemeClr val="dk1"/>
                </a:solidFill>
                <a:latin typeface="DM Sans"/>
                <a:ea typeface="DM Sans"/>
                <a:cs typeface="DM Sans"/>
                <a:sym typeface="DM Sans"/>
              </a:rPr>
              <a:t>Sketch</a:t>
            </a:r>
            <a:endParaRPr b="1">
              <a:latin typeface="DM Sans"/>
              <a:ea typeface="DM Sans"/>
              <a:cs typeface="DM Sans"/>
              <a:sym typeface="DM Sans"/>
            </a:endParaRPr>
          </a:p>
        </p:txBody>
      </p:sp>
      <p:sp>
        <p:nvSpPr>
          <p:cNvPr id="847" name="Google Shape;847;p110"/>
          <p:cNvSpPr/>
          <p:nvPr/>
        </p:nvSpPr>
        <p:spPr>
          <a:xfrm>
            <a:off x="6749576"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8" name="Google Shape;848;p110"/>
          <p:cNvCxnSpPr>
            <a:stCxn id="849" idx="6"/>
            <a:endCxn id="845" idx="2"/>
          </p:cNvCxnSpPr>
          <p:nvPr/>
        </p:nvCxnSpPr>
        <p:spPr>
          <a:xfrm>
            <a:off x="1861013" y="2254029"/>
            <a:ext cx="2188800" cy="0"/>
          </a:xfrm>
          <a:prstGeom prst="straightConnector1">
            <a:avLst/>
          </a:prstGeom>
          <a:noFill/>
          <a:ln cap="flat" cmpd="sng" w="9525">
            <a:solidFill>
              <a:srgbClr val="EAFF6A"/>
            </a:solidFill>
            <a:prstDash val="solid"/>
            <a:round/>
            <a:headEnd len="med" w="med" type="none"/>
            <a:tailEnd len="med" w="med" type="none"/>
          </a:ln>
        </p:spPr>
      </p:cxnSp>
      <p:cxnSp>
        <p:nvCxnSpPr>
          <p:cNvPr id="850" name="Google Shape;850;p110"/>
          <p:cNvCxnSpPr>
            <a:stCxn id="845" idx="6"/>
            <a:endCxn id="851" idx="1"/>
          </p:cNvCxnSpPr>
          <p:nvPr/>
        </p:nvCxnSpPr>
        <p:spPr>
          <a:xfrm>
            <a:off x="4636940" y="2254004"/>
            <a:ext cx="2199000" cy="21600"/>
          </a:xfrm>
          <a:prstGeom prst="straightConnector1">
            <a:avLst/>
          </a:prstGeom>
          <a:noFill/>
          <a:ln cap="flat" cmpd="sng" w="9525">
            <a:solidFill>
              <a:srgbClr val="EAFF6A"/>
            </a:solidFill>
            <a:prstDash val="solid"/>
            <a:round/>
            <a:headEnd len="med" w="med" type="none"/>
            <a:tailEnd len="med" w="med" type="none"/>
          </a:ln>
        </p:spPr>
      </p:cxnSp>
      <p:sp>
        <p:nvSpPr>
          <p:cNvPr id="852" name="Google Shape;852;p110"/>
          <p:cNvSpPr txBox="1"/>
          <p:nvPr/>
        </p:nvSpPr>
        <p:spPr>
          <a:xfrm>
            <a:off x="41362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3</a:t>
            </a:r>
            <a:endParaRPr b="1" sz="3000">
              <a:solidFill>
                <a:schemeClr val="dk1"/>
              </a:solidFill>
              <a:latin typeface="DM Sans"/>
              <a:ea typeface="DM Sans"/>
              <a:cs typeface="DM Sans"/>
              <a:sym typeface="DM Sans"/>
            </a:endParaRPr>
          </a:p>
        </p:txBody>
      </p:sp>
      <p:sp>
        <p:nvSpPr>
          <p:cNvPr id="853" name="Google Shape;853;p110"/>
          <p:cNvSpPr txBox="1"/>
          <p:nvPr/>
        </p:nvSpPr>
        <p:spPr>
          <a:xfrm>
            <a:off x="68359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3</a:t>
            </a:r>
            <a:endParaRPr b="1" sz="3000">
              <a:solidFill>
                <a:schemeClr val="dk1"/>
              </a:solidFill>
              <a:latin typeface="DM Sans"/>
              <a:ea typeface="DM Sans"/>
              <a:cs typeface="DM Sans"/>
              <a:sym typeface="DM Sans"/>
            </a:endParaRPr>
          </a:p>
        </p:txBody>
      </p:sp>
      <p:grpSp>
        <p:nvGrpSpPr>
          <p:cNvPr id="854" name="Google Shape;854;p110"/>
          <p:cNvGrpSpPr/>
          <p:nvPr/>
        </p:nvGrpSpPr>
        <p:grpSpPr>
          <a:xfrm>
            <a:off x="1273913" y="1953850"/>
            <a:ext cx="587100" cy="600300"/>
            <a:chOff x="1731113" y="1953850"/>
            <a:chExt cx="587100" cy="600300"/>
          </a:xfrm>
        </p:grpSpPr>
        <p:sp>
          <p:nvSpPr>
            <p:cNvPr id="849" name="Google Shape;849;p110"/>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10"/>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1</a:t>
              </a:r>
              <a:endParaRPr b="1" sz="3000">
                <a:solidFill>
                  <a:schemeClr val="dk1"/>
                </a:solidFill>
                <a:latin typeface="DM Sans"/>
                <a:ea typeface="DM Sans"/>
                <a:cs typeface="DM Sans"/>
                <a:sym typeface="DM Sans"/>
              </a:endParaRPr>
            </a:p>
          </p:txBody>
        </p:sp>
      </p:grpSp>
      <p:grpSp>
        <p:nvGrpSpPr>
          <p:cNvPr id="856" name="Google Shape;856;p110"/>
          <p:cNvGrpSpPr/>
          <p:nvPr/>
        </p:nvGrpSpPr>
        <p:grpSpPr>
          <a:xfrm>
            <a:off x="6749563" y="1975350"/>
            <a:ext cx="587100" cy="600300"/>
            <a:chOff x="1731113" y="1953850"/>
            <a:chExt cx="587100" cy="600300"/>
          </a:xfrm>
        </p:grpSpPr>
        <p:sp>
          <p:nvSpPr>
            <p:cNvPr id="857" name="Google Shape;857;p110"/>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10"/>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5</a:t>
              </a:r>
              <a:endParaRPr b="1" sz="3000">
                <a:solidFill>
                  <a:schemeClr val="dk1"/>
                </a:solidFill>
                <a:latin typeface="DM Sans"/>
                <a:ea typeface="DM Sans"/>
                <a:cs typeface="DM Sans"/>
                <a:sym typeface="DM Sans"/>
              </a:endParaRPr>
            </a:p>
          </p:txBody>
        </p:sp>
      </p:grpSp>
      <p:sp>
        <p:nvSpPr>
          <p:cNvPr id="858" name="Google Shape;858;p110"/>
          <p:cNvSpPr/>
          <p:nvPr/>
        </p:nvSpPr>
        <p:spPr>
          <a:xfrm>
            <a:off x="2743601" y="197122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10"/>
          <p:cNvSpPr txBox="1"/>
          <p:nvPr/>
        </p:nvSpPr>
        <p:spPr>
          <a:xfrm>
            <a:off x="2830013" y="196460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3</a:t>
            </a:r>
            <a:endParaRPr b="1" sz="3000">
              <a:solidFill>
                <a:schemeClr val="dk1"/>
              </a:solidFill>
              <a:latin typeface="DM Sans"/>
              <a:ea typeface="DM Sans"/>
              <a:cs typeface="DM Sans"/>
              <a:sym typeface="DM Sans"/>
            </a:endParaRPr>
          </a:p>
        </p:txBody>
      </p:sp>
      <p:grpSp>
        <p:nvGrpSpPr>
          <p:cNvPr id="860" name="Google Shape;860;p110"/>
          <p:cNvGrpSpPr/>
          <p:nvPr/>
        </p:nvGrpSpPr>
        <p:grpSpPr>
          <a:xfrm>
            <a:off x="2743588" y="1986100"/>
            <a:ext cx="587100" cy="600300"/>
            <a:chOff x="1731113" y="1953850"/>
            <a:chExt cx="587100" cy="600300"/>
          </a:xfrm>
        </p:grpSpPr>
        <p:sp>
          <p:nvSpPr>
            <p:cNvPr id="861" name="Google Shape;861;p110"/>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10"/>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2</a:t>
              </a:r>
              <a:endParaRPr b="1" sz="3000">
                <a:solidFill>
                  <a:schemeClr val="dk1"/>
                </a:solidFill>
                <a:latin typeface="DM Sans"/>
                <a:ea typeface="DM Sans"/>
                <a:cs typeface="DM Sans"/>
                <a:sym typeface="DM Sans"/>
              </a:endParaRPr>
            </a:p>
          </p:txBody>
        </p:sp>
      </p:grpSp>
      <p:sp>
        <p:nvSpPr>
          <p:cNvPr id="863" name="Google Shape;863;p110"/>
          <p:cNvSpPr/>
          <p:nvPr/>
        </p:nvSpPr>
        <p:spPr>
          <a:xfrm>
            <a:off x="5432738" y="197122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10"/>
          <p:cNvSpPr txBox="1"/>
          <p:nvPr/>
        </p:nvSpPr>
        <p:spPr>
          <a:xfrm>
            <a:off x="5519150" y="196460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3</a:t>
            </a:r>
            <a:endParaRPr b="1" sz="3000">
              <a:solidFill>
                <a:schemeClr val="dk1"/>
              </a:solidFill>
              <a:latin typeface="DM Sans"/>
              <a:ea typeface="DM Sans"/>
              <a:cs typeface="DM Sans"/>
              <a:sym typeface="DM Sans"/>
            </a:endParaRPr>
          </a:p>
        </p:txBody>
      </p:sp>
      <p:grpSp>
        <p:nvGrpSpPr>
          <p:cNvPr id="865" name="Google Shape;865;p110"/>
          <p:cNvGrpSpPr/>
          <p:nvPr/>
        </p:nvGrpSpPr>
        <p:grpSpPr>
          <a:xfrm>
            <a:off x="5432725" y="1986100"/>
            <a:ext cx="587100" cy="600300"/>
            <a:chOff x="1731113" y="1953850"/>
            <a:chExt cx="587100" cy="600300"/>
          </a:xfrm>
        </p:grpSpPr>
        <p:sp>
          <p:nvSpPr>
            <p:cNvPr id="866" name="Google Shape;866;p110"/>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10"/>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4</a:t>
              </a:r>
              <a:endParaRPr b="1" sz="3000">
                <a:solidFill>
                  <a:schemeClr val="dk1"/>
                </a:solidFill>
                <a:latin typeface="DM Sans"/>
                <a:ea typeface="DM Sans"/>
                <a:cs typeface="DM Sans"/>
                <a:sym typeface="DM Sans"/>
              </a:endParaRPr>
            </a:p>
          </p:txBody>
        </p:sp>
      </p:grpSp>
      <p:sp>
        <p:nvSpPr>
          <p:cNvPr id="868" name="Google Shape;868;p110"/>
          <p:cNvSpPr txBox="1"/>
          <p:nvPr/>
        </p:nvSpPr>
        <p:spPr>
          <a:xfrm>
            <a:off x="2264988" y="2766050"/>
            <a:ext cx="1268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a:solidFill>
                  <a:schemeClr val="dk1"/>
                </a:solidFill>
                <a:latin typeface="DM Sans"/>
                <a:ea typeface="DM Sans"/>
                <a:cs typeface="DM Sans"/>
                <a:sym typeface="DM Sans"/>
              </a:rPr>
              <a:t>Wireframe</a:t>
            </a:r>
            <a:endParaRPr b="1">
              <a:latin typeface="DM Sans"/>
              <a:ea typeface="DM Sans"/>
              <a:cs typeface="DM Sans"/>
              <a:sym typeface="DM Sans"/>
            </a:endParaRPr>
          </a:p>
        </p:txBody>
      </p:sp>
      <p:sp>
        <p:nvSpPr>
          <p:cNvPr id="869" name="Google Shape;869;p110"/>
          <p:cNvSpPr txBox="1"/>
          <p:nvPr/>
        </p:nvSpPr>
        <p:spPr>
          <a:xfrm>
            <a:off x="3596575" y="2766050"/>
            <a:ext cx="1268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a:solidFill>
                  <a:schemeClr val="dk1"/>
                </a:solidFill>
                <a:latin typeface="DM Sans"/>
                <a:ea typeface="DM Sans"/>
                <a:cs typeface="DM Sans"/>
                <a:sym typeface="DM Sans"/>
              </a:rPr>
              <a:t>MockUp</a:t>
            </a:r>
            <a:endParaRPr b="1">
              <a:latin typeface="DM Sans"/>
              <a:ea typeface="DM Sans"/>
              <a:cs typeface="DM Sans"/>
              <a:sym typeface="DM Sans"/>
            </a:endParaRPr>
          </a:p>
        </p:txBody>
      </p:sp>
      <p:sp>
        <p:nvSpPr>
          <p:cNvPr id="870" name="Google Shape;870;p110"/>
          <p:cNvSpPr txBox="1"/>
          <p:nvPr/>
        </p:nvSpPr>
        <p:spPr>
          <a:xfrm>
            <a:off x="5092225" y="2766050"/>
            <a:ext cx="12681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a:solidFill>
                  <a:schemeClr val="dk1"/>
                </a:solidFill>
                <a:latin typeface="DM Sans"/>
                <a:ea typeface="DM Sans"/>
                <a:cs typeface="DM Sans"/>
                <a:sym typeface="DM Sans"/>
              </a:rPr>
              <a:t>Prototipo interactivo</a:t>
            </a:r>
            <a:endParaRPr b="1">
              <a:latin typeface="DM Sans"/>
              <a:ea typeface="DM Sans"/>
              <a:cs typeface="DM Sans"/>
              <a:sym typeface="DM Sans"/>
            </a:endParaRPr>
          </a:p>
        </p:txBody>
      </p:sp>
      <p:sp>
        <p:nvSpPr>
          <p:cNvPr id="871" name="Google Shape;871;p110"/>
          <p:cNvSpPr txBox="1"/>
          <p:nvPr/>
        </p:nvSpPr>
        <p:spPr>
          <a:xfrm>
            <a:off x="6409075" y="2889950"/>
            <a:ext cx="1268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a:solidFill>
                  <a:schemeClr val="dk1"/>
                </a:solidFill>
                <a:latin typeface="DM Sans"/>
                <a:ea typeface="DM Sans"/>
                <a:cs typeface="DM Sans"/>
                <a:sym typeface="DM Sans"/>
              </a:rPr>
              <a:t>Diseño Final</a:t>
            </a:r>
            <a:endParaRPr b="1">
              <a:latin typeface="DM Sans"/>
              <a:ea typeface="DM Sans"/>
              <a:cs typeface="DM Sans"/>
              <a:sym typeface="DM Sans"/>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111"/>
          <p:cNvSpPr txBox="1"/>
          <p:nvPr/>
        </p:nvSpPr>
        <p:spPr>
          <a:xfrm>
            <a:off x="1235075" y="468275"/>
            <a:ext cx="7127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Sketch</a:t>
            </a:r>
            <a:endParaRPr b="1" sz="4000">
              <a:solidFill>
                <a:schemeClr val="dk1"/>
              </a:solidFill>
              <a:latin typeface="DM Sans"/>
              <a:ea typeface="DM Sans"/>
              <a:cs typeface="DM Sans"/>
              <a:sym typeface="DM Sans"/>
            </a:endParaRPr>
          </a:p>
        </p:txBody>
      </p:sp>
      <p:sp>
        <p:nvSpPr>
          <p:cNvPr id="877" name="Google Shape;877;p111"/>
          <p:cNvSpPr txBox="1"/>
          <p:nvPr/>
        </p:nvSpPr>
        <p:spPr>
          <a:xfrm>
            <a:off x="521250" y="1168225"/>
            <a:ext cx="8101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Es un dibujo rápido o bosquejo guía, que reproduce de manera muy sencilla un concepto, una idea o generalidad de un proyecto.</a:t>
            </a:r>
            <a:endParaRPr sz="1350">
              <a:latin typeface="DM Sans"/>
              <a:ea typeface="DM Sans"/>
              <a:cs typeface="DM Sans"/>
              <a:sym typeface="DM Sans"/>
            </a:endParaRPr>
          </a:p>
        </p:txBody>
      </p:sp>
      <p:grpSp>
        <p:nvGrpSpPr>
          <p:cNvPr id="878" name="Google Shape;878;p111"/>
          <p:cNvGrpSpPr/>
          <p:nvPr/>
        </p:nvGrpSpPr>
        <p:grpSpPr>
          <a:xfrm>
            <a:off x="475488" y="468275"/>
            <a:ext cx="587100" cy="600300"/>
            <a:chOff x="1731113" y="1953850"/>
            <a:chExt cx="587100" cy="600300"/>
          </a:xfrm>
        </p:grpSpPr>
        <p:sp>
          <p:nvSpPr>
            <p:cNvPr id="879" name="Google Shape;879;p111"/>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11"/>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1</a:t>
              </a:r>
              <a:endParaRPr b="1" sz="3000">
                <a:solidFill>
                  <a:schemeClr val="dk1"/>
                </a:solidFill>
                <a:latin typeface="DM Sans"/>
                <a:ea typeface="DM Sans"/>
                <a:cs typeface="DM Sans"/>
                <a:sym typeface="DM Sans"/>
              </a:endParaRPr>
            </a:p>
          </p:txBody>
        </p:sp>
      </p:grpSp>
      <p:pic>
        <p:nvPicPr>
          <p:cNvPr id="881" name="Google Shape;881;p111"/>
          <p:cNvPicPr preferRelativeResize="0"/>
          <p:nvPr/>
        </p:nvPicPr>
        <p:blipFill>
          <a:blip r:embed="rId3">
            <a:alphaModFix/>
          </a:blip>
          <a:stretch>
            <a:fillRect/>
          </a:stretch>
        </p:blipFill>
        <p:spPr>
          <a:xfrm>
            <a:off x="2243101" y="1865750"/>
            <a:ext cx="4365724" cy="2725849"/>
          </a:xfrm>
          <a:prstGeom prst="rect">
            <a:avLst/>
          </a:prstGeom>
          <a:noFill/>
          <a:ln>
            <a:noFill/>
          </a:ln>
        </p:spPr>
      </p:pic>
      <p:sp>
        <p:nvSpPr>
          <p:cNvPr id="882" name="Google Shape;882;p111"/>
          <p:cNvSpPr txBox="1"/>
          <p:nvPr/>
        </p:nvSpPr>
        <p:spPr>
          <a:xfrm>
            <a:off x="521250" y="45916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rgbClr val="B7B7B7"/>
                </a:solidFill>
                <a:latin typeface="DM Sans"/>
                <a:ea typeface="DM Sans"/>
                <a:cs typeface="DM Sans"/>
                <a:sym typeface="DM Sans"/>
              </a:rPr>
              <a:t>Fuente de imagen:</a:t>
            </a:r>
            <a:r>
              <a:rPr lang="es"/>
              <a:t> </a:t>
            </a:r>
            <a:r>
              <a:rPr lang="es" sz="1100" u="sng">
                <a:solidFill>
                  <a:schemeClr val="hlink"/>
                </a:solidFill>
                <a:highlight>
                  <a:srgbClr val="FFFFFF"/>
                </a:highlight>
                <a:latin typeface="DM Sans"/>
                <a:ea typeface="DM Sans"/>
                <a:cs typeface="DM Sans"/>
                <a:sym typeface="DM Sans"/>
                <a:hlinkClick r:id="rId4"/>
              </a:rPr>
              <a:t>Cleveroad</a:t>
            </a:r>
            <a:endParaRPr sz="1100">
              <a:solidFill>
                <a:srgbClr val="B7B7B7"/>
              </a:solidFill>
              <a:latin typeface="DM Sans"/>
              <a:ea typeface="DM Sans"/>
              <a:cs typeface="DM Sans"/>
              <a:sym typeface="DM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112"/>
          <p:cNvSpPr txBox="1"/>
          <p:nvPr/>
        </p:nvSpPr>
        <p:spPr>
          <a:xfrm>
            <a:off x="1235825" y="326900"/>
            <a:ext cx="7127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Sketch</a:t>
            </a:r>
            <a:endParaRPr b="1" sz="4000">
              <a:solidFill>
                <a:schemeClr val="dk1"/>
              </a:solidFill>
              <a:latin typeface="DM Sans"/>
              <a:ea typeface="DM Sans"/>
              <a:cs typeface="DM Sans"/>
              <a:sym typeface="DM Sans"/>
            </a:endParaRPr>
          </a:p>
        </p:txBody>
      </p:sp>
      <p:grpSp>
        <p:nvGrpSpPr>
          <p:cNvPr id="888" name="Google Shape;888;p112"/>
          <p:cNvGrpSpPr/>
          <p:nvPr/>
        </p:nvGrpSpPr>
        <p:grpSpPr>
          <a:xfrm>
            <a:off x="476238" y="326900"/>
            <a:ext cx="587100" cy="600300"/>
            <a:chOff x="1731113" y="1953850"/>
            <a:chExt cx="587100" cy="600300"/>
          </a:xfrm>
        </p:grpSpPr>
        <p:sp>
          <p:nvSpPr>
            <p:cNvPr id="889" name="Google Shape;889;p112"/>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12"/>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1</a:t>
              </a:r>
              <a:endParaRPr b="1" sz="3000">
                <a:solidFill>
                  <a:schemeClr val="dk1"/>
                </a:solidFill>
                <a:latin typeface="DM Sans"/>
                <a:ea typeface="DM Sans"/>
                <a:cs typeface="DM Sans"/>
                <a:sym typeface="DM Sans"/>
              </a:endParaRPr>
            </a:p>
          </p:txBody>
        </p:sp>
      </p:grpSp>
      <p:pic>
        <p:nvPicPr>
          <p:cNvPr id="891" name="Google Shape;891;p112"/>
          <p:cNvPicPr preferRelativeResize="0"/>
          <p:nvPr/>
        </p:nvPicPr>
        <p:blipFill rotWithShape="1">
          <a:blip r:embed="rId3">
            <a:alphaModFix/>
          </a:blip>
          <a:srcRect b="0" l="0" r="0" t="0"/>
          <a:stretch/>
        </p:blipFill>
        <p:spPr>
          <a:xfrm>
            <a:off x="2795725" y="1065800"/>
            <a:ext cx="3552550" cy="3523101"/>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13"/>
          <p:cNvSpPr txBox="1"/>
          <p:nvPr/>
        </p:nvSpPr>
        <p:spPr>
          <a:xfrm>
            <a:off x="1235075" y="468275"/>
            <a:ext cx="7127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Wireframe</a:t>
            </a:r>
            <a:endParaRPr b="1" sz="4000">
              <a:solidFill>
                <a:schemeClr val="dk1"/>
              </a:solidFill>
              <a:latin typeface="DM Sans"/>
              <a:ea typeface="DM Sans"/>
              <a:cs typeface="DM Sans"/>
              <a:sym typeface="DM Sans"/>
            </a:endParaRPr>
          </a:p>
        </p:txBody>
      </p:sp>
      <p:grpSp>
        <p:nvGrpSpPr>
          <p:cNvPr id="897" name="Google Shape;897;p113"/>
          <p:cNvGrpSpPr/>
          <p:nvPr/>
        </p:nvGrpSpPr>
        <p:grpSpPr>
          <a:xfrm>
            <a:off x="475488" y="468275"/>
            <a:ext cx="587100" cy="600300"/>
            <a:chOff x="1731113" y="1953850"/>
            <a:chExt cx="587100" cy="600300"/>
          </a:xfrm>
        </p:grpSpPr>
        <p:sp>
          <p:nvSpPr>
            <p:cNvPr id="898" name="Google Shape;898;p113"/>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13"/>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2</a:t>
              </a:r>
              <a:endParaRPr b="1" sz="3000">
                <a:solidFill>
                  <a:schemeClr val="dk1"/>
                </a:solidFill>
                <a:latin typeface="DM Sans"/>
                <a:ea typeface="DM Sans"/>
                <a:cs typeface="DM Sans"/>
                <a:sym typeface="DM Sans"/>
              </a:endParaRPr>
            </a:p>
          </p:txBody>
        </p:sp>
      </p:grpSp>
      <p:sp>
        <p:nvSpPr>
          <p:cNvPr id="900" name="Google Shape;900;p113"/>
          <p:cNvSpPr txBox="1"/>
          <p:nvPr/>
        </p:nvSpPr>
        <p:spPr>
          <a:xfrm>
            <a:off x="475500" y="2052400"/>
            <a:ext cx="7886700" cy="2129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s" sz="1350">
                <a:solidFill>
                  <a:schemeClr val="dk1"/>
                </a:solidFill>
                <a:latin typeface="DM Sans"/>
                <a:ea typeface="DM Sans"/>
                <a:cs typeface="DM Sans"/>
                <a:sym typeface="DM Sans"/>
              </a:rPr>
              <a:t>Es la representación estática, en baja calidad, de un diseño. Se definen, para una mejor comprensión, los siguientes aspectos:</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110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 ¿Qué? Los principales grupos de contenido.</a:t>
            </a:r>
            <a:endParaRPr sz="1350">
              <a:solidFill>
                <a:schemeClr val="dk1"/>
              </a:solidFill>
              <a:latin typeface="DM Sans"/>
              <a:ea typeface="DM Sans"/>
              <a:cs typeface="DM Sans"/>
              <a:sym typeface="DM Sans"/>
            </a:endParaRPr>
          </a:p>
          <a:p>
            <a:pPr indent="0" lvl="0" marL="457200" rtl="0" algn="l">
              <a:lnSpc>
                <a:spcPct val="100000"/>
              </a:lnSpc>
              <a:spcBef>
                <a:spcPts val="11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¿Dónde? La estructura de la información.</a:t>
            </a:r>
            <a:endParaRPr sz="1350">
              <a:solidFill>
                <a:schemeClr val="dk1"/>
              </a:solidFill>
              <a:latin typeface="DM Sans"/>
              <a:ea typeface="DM Sans"/>
              <a:cs typeface="DM Sans"/>
              <a:sym typeface="DM Sans"/>
            </a:endParaRPr>
          </a:p>
          <a:p>
            <a:pPr indent="0" lvl="0" marL="45720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¿Cómo? La descripción y visualización básica del usuario – interacción de la interfaz</a:t>
            </a:r>
            <a:endParaRPr sz="1350">
              <a:latin typeface="DM Sans"/>
              <a:ea typeface="DM Sans"/>
              <a:cs typeface="DM Sans"/>
              <a:sym typeface="DM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114"/>
          <p:cNvSpPr txBox="1"/>
          <p:nvPr/>
        </p:nvSpPr>
        <p:spPr>
          <a:xfrm>
            <a:off x="1235075" y="468275"/>
            <a:ext cx="7127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Wireframe</a:t>
            </a:r>
            <a:endParaRPr b="1" sz="4000">
              <a:solidFill>
                <a:schemeClr val="dk1"/>
              </a:solidFill>
              <a:latin typeface="DM Sans"/>
              <a:ea typeface="DM Sans"/>
              <a:cs typeface="DM Sans"/>
              <a:sym typeface="DM Sans"/>
            </a:endParaRPr>
          </a:p>
        </p:txBody>
      </p:sp>
      <p:grpSp>
        <p:nvGrpSpPr>
          <p:cNvPr id="906" name="Google Shape;906;p114"/>
          <p:cNvGrpSpPr/>
          <p:nvPr/>
        </p:nvGrpSpPr>
        <p:grpSpPr>
          <a:xfrm>
            <a:off x="475488" y="468275"/>
            <a:ext cx="587100" cy="600300"/>
            <a:chOff x="1731113" y="1953850"/>
            <a:chExt cx="587100" cy="600300"/>
          </a:xfrm>
        </p:grpSpPr>
        <p:sp>
          <p:nvSpPr>
            <p:cNvPr id="907" name="Google Shape;907;p114"/>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14"/>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2</a:t>
              </a:r>
              <a:endParaRPr b="1" sz="3000">
                <a:solidFill>
                  <a:schemeClr val="dk1"/>
                </a:solidFill>
                <a:latin typeface="DM Sans"/>
                <a:ea typeface="DM Sans"/>
                <a:cs typeface="DM Sans"/>
                <a:sym typeface="DM Sans"/>
              </a:endParaRPr>
            </a:p>
          </p:txBody>
        </p:sp>
      </p:grpSp>
      <p:pic>
        <p:nvPicPr>
          <p:cNvPr id="909" name="Google Shape;909;p114"/>
          <p:cNvPicPr preferRelativeResize="0"/>
          <p:nvPr/>
        </p:nvPicPr>
        <p:blipFill rotWithShape="1">
          <a:blip r:embed="rId3">
            <a:alphaModFix/>
          </a:blip>
          <a:srcRect b="0" l="0" r="0" t="0"/>
          <a:stretch/>
        </p:blipFill>
        <p:spPr>
          <a:xfrm>
            <a:off x="2350275" y="1207175"/>
            <a:ext cx="4443449" cy="3371476"/>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15"/>
          <p:cNvSpPr txBox="1"/>
          <p:nvPr/>
        </p:nvSpPr>
        <p:spPr>
          <a:xfrm>
            <a:off x="1235075" y="468275"/>
            <a:ext cx="7127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Mockup</a:t>
            </a:r>
            <a:endParaRPr b="1" sz="4000">
              <a:solidFill>
                <a:schemeClr val="dk1"/>
              </a:solidFill>
              <a:latin typeface="DM Sans"/>
              <a:ea typeface="DM Sans"/>
              <a:cs typeface="DM Sans"/>
              <a:sym typeface="DM Sans"/>
            </a:endParaRPr>
          </a:p>
        </p:txBody>
      </p:sp>
      <p:grpSp>
        <p:nvGrpSpPr>
          <p:cNvPr id="915" name="Google Shape;915;p115"/>
          <p:cNvGrpSpPr/>
          <p:nvPr/>
        </p:nvGrpSpPr>
        <p:grpSpPr>
          <a:xfrm>
            <a:off x="475488" y="468275"/>
            <a:ext cx="587100" cy="600300"/>
            <a:chOff x="1731113" y="1953850"/>
            <a:chExt cx="587100" cy="600300"/>
          </a:xfrm>
        </p:grpSpPr>
        <p:sp>
          <p:nvSpPr>
            <p:cNvPr id="916" name="Google Shape;916;p115"/>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15"/>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3</a:t>
              </a:r>
              <a:endParaRPr b="1" sz="3000">
                <a:solidFill>
                  <a:schemeClr val="dk1"/>
                </a:solidFill>
                <a:latin typeface="DM Sans"/>
                <a:ea typeface="DM Sans"/>
                <a:cs typeface="DM Sans"/>
                <a:sym typeface="DM Sans"/>
              </a:endParaRPr>
            </a:p>
          </p:txBody>
        </p:sp>
      </p:grpSp>
      <p:pic>
        <p:nvPicPr>
          <p:cNvPr id="918" name="Google Shape;918;p115"/>
          <p:cNvPicPr preferRelativeResize="0"/>
          <p:nvPr/>
        </p:nvPicPr>
        <p:blipFill rotWithShape="1">
          <a:blip r:embed="rId3">
            <a:alphaModFix/>
          </a:blip>
          <a:srcRect b="0" l="0" r="0" t="0"/>
          <a:stretch/>
        </p:blipFill>
        <p:spPr>
          <a:xfrm>
            <a:off x="1649388" y="1540950"/>
            <a:ext cx="5845225" cy="3241275"/>
          </a:xfrm>
          <a:prstGeom prst="rect">
            <a:avLst/>
          </a:prstGeom>
          <a:noFill/>
          <a:ln>
            <a:noFill/>
          </a:ln>
        </p:spPr>
      </p:pic>
      <p:sp>
        <p:nvSpPr>
          <p:cNvPr id="919" name="Google Shape;919;p115"/>
          <p:cNvSpPr txBox="1"/>
          <p:nvPr/>
        </p:nvSpPr>
        <p:spPr>
          <a:xfrm>
            <a:off x="475500" y="1207175"/>
            <a:ext cx="7651200" cy="392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100"/>
              </a:spcAft>
              <a:buNone/>
            </a:pPr>
            <a:r>
              <a:rPr lang="es" sz="1350">
                <a:solidFill>
                  <a:schemeClr val="dk1"/>
                </a:solidFill>
                <a:latin typeface="DM Sans"/>
                <a:ea typeface="DM Sans"/>
                <a:cs typeface="DM Sans"/>
                <a:sym typeface="DM Sans"/>
              </a:rPr>
              <a:t>Es la representación estática de un diseño, en calidad media o alta.</a:t>
            </a:r>
            <a:endParaRPr sz="1350">
              <a:solidFill>
                <a:schemeClr val="dk2"/>
              </a:solidFill>
              <a:latin typeface="DM Sans"/>
              <a:ea typeface="DM Sans"/>
              <a:cs typeface="DM Sans"/>
              <a:sym typeface="DM Sans"/>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116"/>
          <p:cNvSpPr txBox="1"/>
          <p:nvPr/>
        </p:nvSpPr>
        <p:spPr>
          <a:xfrm>
            <a:off x="1235075" y="468275"/>
            <a:ext cx="7127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Prototipo</a:t>
            </a:r>
            <a:endParaRPr b="1" sz="4000">
              <a:solidFill>
                <a:schemeClr val="dk1"/>
              </a:solidFill>
              <a:latin typeface="DM Sans"/>
              <a:ea typeface="DM Sans"/>
              <a:cs typeface="DM Sans"/>
              <a:sym typeface="DM Sans"/>
            </a:endParaRPr>
          </a:p>
        </p:txBody>
      </p:sp>
      <p:grpSp>
        <p:nvGrpSpPr>
          <p:cNvPr id="925" name="Google Shape;925;p116"/>
          <p:cNvGrpSpPr/>
          <p:nvPr/>
        </p:nvGrpSpPr>
        <p:grpSpPr>
          <a:xfrm>
            <a:off x="475488" y="468275"/>
            <a:ext cx="587100" cy="600300"/>
            <a:chOff x="1731113" y="1953850"/>
            <a:chExt cx="587100" cy="600300"/>
          </a:xfrm>
        </p:grpSpPr>
        <p:sp>
          <p:nvSpPr>
            <p:cNvPr id="926" name="Google Shape;926;p116"/>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16"/>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4</a:t>
              </a:r>
              <a:endParaRPr b="1" sz="3000">
                <a:solidFill>
                  <a:schemeClr val="dk1"/>
                </a:solidFill>
                <a:latin typeface="DM Sans"/>
                <a:ea typeface="DM Sans"/>
                <a:cs typeface="DM Sans"/>
                <a:sym typeface="DM Sans"/>
              </a:endParaRPr>
            </a:p>
          </p:txBody>
        </p:sp>
      </p:grpSp>
      <p:sp>
        <p:nvSpPr>
          <p:cNvPr id="928" name="Google Shape;928;p116"/>
          <p:cNvSpPr txBox="1"/>
          <p:nvPr/>
        </p:nvSpPr>
        <p:spPr>
          <a:xfrm>
            <a:off x="475500" y="1207175"/>
            <a:ext cx="7651200" cy="392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100"/>
              </a:spcAft>
              <a:buNone/>
            </a:pPr>
            <a:r>
              <a:rPr lang="es" sz="1350">
                <a:solidFill>
                  <a:schemeClr val="dk1"/>
                </a:solidFill>
                <a:latin typeface="DM Sans"/>
                <a:ea typeface="DM Sans"/>
                <a:cs typeface="DM Sans"/>
                <a:sym typeface="DM Sans"/>
              </a:rPr>
              <a:t>Es la representación navegable del producto final.</a:t>
            </a:r>
            <a:endParaRPr sz="1350">
              <a:solidFill>
                <a:schemeClr val="dk1"/>
              </a:solidFill>
              <a:latin typeface="DM Sans"/>
              <a:ea typeface="DM Sans"/>
              <a:cs typeface="DM Sans"/>
              <a:sym typeface="DM Sans"/>
            </a:endParaRPr>
          </a:p>
        </p:txBody>
      </p:sp>
      <p:pic>
        <p:nvPicPr>
          <p:cNvPr id="929" name="Google Shape;929;p116"/>
          <p:cNvPicPr preferRelativeResize="0"/>
          <p:nvPr/>
        </p:nvPicPr>
        <p:blipFill rotWithShape="1">
          <a:blip r:embed="rId3">
            <a:alphaModFix/>
          </a:blip>
          <a:srcRect b="0" l="0" r="0" t="0"/>
          <a:stretch/>
        </p:blipFill>
        <p:spPr>
          <a:xfrm>
            <a:off x="1095050" y="2428100"/>
            <a:ext cx="1200150" cy="1200150"/>
          </a:xfrm>
          <a:prstGeom prst="rect">
            <a:avLst/>
          </a:prstGeom>
          <a:noFill/>
          <a:ln>
            <a:noFill/>
          </a:ln>
        </p:spPr>
      </p:pic>
      <p:pic>
        <p:nvPicPr>
          <p:cNvPr id="930" name="Google Shape;930;p116"/>
          <p:cNvPicPr preferRelativeResize="0"/>
          <p:nvPr/>
        </p:nvPicPr>
        <p:blipFill rotWithShape="1">
          <a:blip r:embed="rId4">
            <a:alphaModFix/>
          </a:blip>
          <a:srcRect b="0" l="0" r="0" t="0"/>
          <a:stretch/>
        </p:blipFill>
        <p:spPr>
          <a:xfrm>
            <a:off x="2841388" y="2428100"/>
            <a:ext cx="1047750" cy="1238250"/>
          </a:xfrm>
          <a:prstGeom prst="rect">
            <a:avLst/>
          </a:prstGeom>
          <a:noFill/>
          <a:ln>
            <a:noFill/>
          </a:ln>
        </p:spPr>
      </p:pic>
      <p:pic>
        <p:nvPicPr>
          <p:cNvPr id="931" name="Google Shape;931;p116"/>
          <p:cNvPicPr preferRelativeResize="0"/>
          <p:nvPr/>
        </p:nvPicPr>
        <p:blipFill rotWithShape="1">
          <a:blip r:embed="rId5">
            <a:alphaModFix/>
          </a:blip>
          <a:srcRect b="0" l="0" r="0" t="0"/>
          <a:stretch/>
        </p:blipFill>
        <p:spPr>
          <a:xfrm>
            <a:off x="4380900" y="2428100"/>
            <a:ext cx="1019174" cy="933450"/>
          </a:xfrm>
          <a:prstGeom prst="rect">
            <a:avLst/>
          </a:prstGeom>
          <a:noFill/>
          <a:ln>
            <a:noFill/>
          </a:ln>
        </p:spPr>
      </p:pic>
      <p:pic>
        <p:nvPicPr>
          <p:cNvPr id="932" name="Google Shape;932;p116"/>
          <p:cNvPicPr preferRelativeResize="0"/>
          <p:nvPr/>
        </p:nvPicPr>
        <p:blipFill rotWithShape="1">
          <a:blip r:embed="rId6">
            <a:alphaModFix/>
          </a:blip>
          <a:srcRect b="0" l="0" r="0" t="0"/>
          <a:stretch/>
        </p:blipFill>
        <p:spPr>
          <a:xfrm>
            <a:off x="5820100" y="2545763"/>
            <a:ext cx="2228850" cy="733425"/>
          </a:xfrm>
          <a:prstGeom prst="rect">
            <a:avLst/>
          </a:prstGeom>
          <a:noFill/>
          <a:ln>
            <a:noFill/>
          </a:ln>
        </p:spPr>
      </p:pic>
      <p:pic>
        <p:nvPicPr>
          <p:cNvPr id="933" name="Google Shape;933;p116"/>
          <p:cNvPicPr preferRelativeResize="0"/>
          <p:nvPr/>
        </p:nvPicPr>
        <p:blipFill>
          <a:blip r:embed="rId7">
            <a:alphaModFix/>
          </a:blip>
          <a:stretch>
            <a:fillRect/>
          </a:stretch>
        </p:blipFill>
        <p:spPr>
          <a:xfrm>
            <a:off x="752750" y="3665750"/>
            <a:ext cx="1238250" cy="1238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36" title="imagen decorativa"/>
          <p:cNvPicPr preferRelativeResize="0"/>
          <p:nvPr/>
        </p:nvPicPr>
        <p:blipFill rotWithShape="1">
          <a:blip r:embed="rId3">
            <a:alphaModFix/>
          </a:blip>
          <a:srcRect b="80" l="19552" r="37720" t="-80"/>
          <a:stretch/>
        </p:blipFill>
        <p:spPr>
          <a:xfrm>
            <a:off x="5846675" y="-64575"/>
            <a:ext cx="3338726" cy="5208076"/>
          </a:xfrm>
          <a:prstGeom prst="rect">
            <a:avLst/>
          </a:prstGeom>
          <a:noFill/>
          <a:ln>
            <a:noFill/>
          </a:ln>
        </p:spPr>
      </p:pic>
      <p:sp>
        <p:nvSpPr>
          <p:cNvPr id="154" name="Google Shape;154;p36"/>
          <p:cNvSpPr/>
          <p:nvPr/>
        </p:nvSpPr>
        <p:spPr>
          <a:xfrm>
            <a:off x="588525" y="873325"/>
            <a:ext cx="29268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6"/>
          <p:cNvSpPr txBox="1"/>
          <p:nvPr/>
        </p:nvSpPr>
        <p:spPr>
          <a:xfrm>
            <a:off x="501450" y="108175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Distractores</a:t>
            </a:r>
            <a:endParaRPr b="1" sz="4000">
              <a:solidFill>
                <a:schemeClr val="dk1"/>
              </a:solidFill>
              <a:latin typeface="DM Sans"/>
              <a:ea typeface="DM Sans"/>
              <a:cs typeface="DM Sans"/>
              <a:sym typeface="DM Sans"/>
            </a:endParaRPr>
          </a:p>
        </p:txBody>
      </p:sp>
      <p:sp>
        <p:nvSpPr>
          <p:cNvPr id="156" name="Google Shape;156;p36"/>
          <p:cNvSpPr txBox="1"/>
          <p:nvPr/>
        </p:nvSpPr>
        <p:spPr>
          <a:xfrm>
            <a:off x="473350" y="1908175"/>
            <a:ext cx="4322400" cy="22575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Encuentra tu espacio y crea el momento oportuno para </a:t>
            </a:r>
            <a:r>
              <a:rPr b="1" lang="es" sz="1350">
                <a:solidFill>
                  <a:schemeClr val="dk1"/>
                </a:solidFill>
                <a:latin typeface="DM Sans"/>
                <a:ea typeface="DM Sans"/>
                <a:cs typeface="DM Sans"/>
                <a:sym typeface="DM Sans"/>
              </a:rPr>
              <a:t>disfrutar de aprender</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Evita dispositivos y aplicaciones que puedan </a:t>
            </a:r>
            <a:r>
              <a:rPr b="1" lang="es" sz="1350">
                <a:solidFill>
                  <a:schemeClr val="dk1"/>
                </a:solidFill>
                <a:latin typeface="DM Sans"/>
                <a:ea typeface="DM Sans"/>
                <a:cs typeface="DM Sans"/>
                <a:sym typeface="DM Sans"/>
              </a:rPr>
              <a:t>robar tu atención</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Mantén la </a:t>
            </a:r>
            <a:r>
              <a:rPr b="1" lang="es" sz="1350">
                <a:solidFill>
                  <a:schemeClr val="dk1"/>
                </a:solidFill>
                <a:latin typeface="DM Sans"/>
                <a:ea typeface="DM Sans"/>
                <a:cs typeface="DM Sans"/>
                <a:sym typeface="DM Sans"/>
              </a:rPr>
              <a:t>mente abierta y flexible</a:t>
            </a:r>
            <a:r>
              <a:rPr lang="es" sz="1350">
                <a:solidFill>
                  <a:schemeClr val="dk1"/>
                </a:solidFill>
                <a:latin typeface="DM Sans"/>
                <a:ea typeface="DM Sans"/>
                <a:cs typeface="DM Sans"/>
                <a:sym typeface="DM Sans"/>
              </a:rPr>
              <a:t>, los prejuicios y paradigmas no están invitados</a:t>
            </a:r>
            <a:endParaRPr sz="1350">
              <a:solidFill>
                <a:schemeClr val="dk1"/>
              </a:solidFill>
              <a:latin typeface="DM Sans"/>
              <a:ea typeface="DM Sans"/>
              <a:cs typeface="DM Sans"/>
              <a:sym typeface="DM Sans"/>
            </a:endParaRPr>
          </a:p>
        </p:txBody>
      </p:sp>
      <p:pic>
        <p:nvPicPr>
          <p:cNvPr id="157" name="Google Shape;157;p3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58" name="Google Shape;158;p36"/>
          <p:cNvSpPr txBox="1"/>
          <p:nvPr/>
        </p:nvSpPr>
        <p:spPr>
          <a:xfrm>
            <a:off x="549525" y="6550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ACUERDOS Y COMPROMISOS</a:t>
            </a:r>
            <a:endParaRPr>
              <a:latin typeface="DM Sans"/>
              <a:ea typeface="DM Sans"/>
              <a:cs typeface="DM Sans"/>
              <a:sym typeface="DM Sans"/>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pic>
        <p:nvPicPr>
          <p:cNvPr id="938" name="Google Shape;938;p117"/>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939" name="Google Shape;939;p117"/>
          <p:cNvPicPr preferRelativeResize="0"/>
          <p:nvPr/>
        </p:nvPicPr>
        <p:blipFill rotWithShape="1">
          <a:blip r:embed="rId4">
            <a:alphaModFix/>
          </a:blip>
          <a:srcRect b="0" l="0" r="0" t="0"/>
          <a:stretch/>
        </p:blipFill>
        <p:spPr>
          <a:xfrm>
            <a:off x="178475" y="537787"/>
            <a:ext cx="8787059" cy="4067924"/>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118"/>
          <p:cNvSpPr txBox="1"/>
          <p:nvPr/>
        </p:nvSpPr>
        <p:spPr>
          <a:xfrm>
            <a:off x="2001400" y="1684575"/>
            <a:ext cx="6573600" cy="21294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chemeClr val="accent4"/>
              </a:buClr>
              <a:buSzPts val="1350"/>
              <a:buFont typeface="DM Sans"/>
              <a:buChar char="✓"/>
            </a:pPr>
            <a:r>
              <a:rPr b="1" lang="es" sz="1350">
                <a:solidFill>
                  <a:schemeClr val="dk1"/>
                </a:solidFill>
                <a:latin typeface="DM Sans"/>
                <a:ea typeface="DM Sans"/>
                <a:cs typeface="DM Sans"/>
                <a:sym typeface="DM Sans"/>
              </a:rPr>
              <a:t>Trabaja primero en la arquitectura de la información:</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b="1" lang="es" sz="1350">
                <a:solidFill>
                  <a:schemeClr val="dk1"/>
                </a:solidFill>
                <a:latin typeface="DM Sans"/>
                <a:ea typeface="DM Sans"/>
                <a:cs typeface="DM Sans"/>
                <a:sym typeface="DM Sans"/>
              </a:rPr>
              <a:t>Agrupa:</a:t>
            </a:r>
            <a:r>
              <a:rPr lang="es" sz="1350">
                <a:solidFill>
                  <a:schemeClr val="dk1"/>
                </a:solidFill>
                <a:latin typeface="DM Sans"/>
                <a:ea typeface="DM Sans"/>
                <a:cs typeface="DM Sans"/>
                <a:sym typeface="DM Sans"/>
              </a:rPr>
              <a:t> qué contenidos están relacionados entre sí.</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b="1" lang="es" sz="1350">
                <a:solidFill>
                  <a:schemeClr val="dk1"/>
                </a:solidFill>
                <a:latin typeface="DM Sans"/>
                <a:ea typeface="DM Sans"/>
                <a:cs typeface="DM Sans"/>
                <a:sym typeface="DM Sans"/>
              </a:rPr>
              <a:t>Jerarquiza:</a:t>
            </a:r>
            <a:r>
              <a:rPr lang="es" sz="1350">
                <a:solidFill>
                  <a:schemeClr val="dk1"/>
                </a:solidFill>
                <a:latin typeface="DM Sans"/>
                <a:ea typeface="DM Sans"/>
                <a:cs typeface="DM Sans"/>
                <a:sym typeface="DM Sans"/>
              </a:rPr>
              <a:t> cuáles contenidos están subordinados.</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b="1" lang="es" sz="1350">
                <a:solidFill>
                  <a:schemeClr val="dk1"/>
                </a:solidFill>
                <a:latin typeface="DM Sans"/>
                <a:ea typeface="DM Sans"/>
                <a:cs typeface="DM Sans"/>
                <a:sym typeface="DM Sans"/>
              </a:rPr>
              <a:t>Rotula:</a:t>
            </a:r>
            <a:r>
              <a:rPr lang="es" sz="1350">
                <a:solidFill>
                  <a:schemeClr val="dk1"/>
                </a:solidFill>
                <a:latin typeface="DM Sans"/>
                <a:ea typeface="DM Sans"/>
                <a:cs typeface="DM Sans"/>
                <a:sym typeface="DM Sans"/>
              </a:rPr>
              <a:t> cómo se nombran los grupos de contenidos.</a:t>
            </a:r>
            <a:endParaRPr sz="1350">
              <a:solidFill>
                <a:schemeClr val="dk1"/>
              </a:solidFill>
              <a:latin typeface="DM Sans"/>
              <a:ea typeface="DM Sans"/>
              <a:cs typeface="DM Sans"/>
              <a:sym typeface="DM Sans"/>
            </a:endParaRPr>
          </a:p>
          <a:p>
            <a:pPr indent="0" lvl="0" marL="914400" rtl="0" algn="l">
              <a:lnSpc>
                <a:spcPct val="100000"/>
              </a:lnSpc>
              <a:spcBef>
                <a:spcPts val="11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1100"/>
              </a:spcBef>
              <a:spcAft>
                <a:spcPts val="0"/>
              </a:spcAft>
              <a:buClr>
                <a:schemeClr val="accent4"/>
              </a:buClr>
              <a:buSzPts val="1350"/>
              <a:buFont typeface="DM Sans"/>
              <a:buChar char="✓"/>
            </a:pPr>
            <a:r>
              <a:rPr b="1" lang="es" sz="1350">
                <a:solidFill>
                  <a:schemeClr val="dk1"/>
                </a:solidFill>
                <a:latin typeface="DM Sans"/>
                <a:ea typeface="DM Sans"/>
                <a:cs typeface="DM Sans"/>
                <a:sym typeface="DM Sans"/>
              </a:rPr>
              <a:t>Testea tu prototipo:</a:t>
            </a:r>
            <a:r>
              <a:rPr lang="es" sz="1350">
                <a:solidFill>
                  <a:schemeClr val="dk1"/>
                </a:solidFill>
                <a:latin typeface="DM Sans"/>
                <a:ea typeface="DM Sans"/>
                <a:cs typeface="DM Sans"/>
                <a:sym typeface="DM Sans"/>
              </a:rPr>
              <a:t> una vez que tengas el prototipo de baja fidelidad (sketch), pruébalo con alguien, para conocer si es claro y funciona la forma de navegarlo.</a:t>
            </a:r>
            <a:endParaRPr sz="1350">
              <a:solidFill>
                <a:schemeClr val="dk1"/>
              </a:solidFill>
              <a:latin typeface="DM Sans"/>
              <a:ea typeface="DM Sans"/>
              <a:cs typeface="DM Sans"/>
              <a:sym typeface="DM Sans"/>
            </a:endParaRPr>
          </a:p>
        </p:txBody>
      </p:sp>
      <p:sp>
        <p:nvSpPr>
          <p:cNvPr id="945" name="Google Shape;945;p118"/>
          <p:cNvSpPr txBox="1"/>
          <p:nvPr/>
        </p:nvSpPr>
        <p:spPr>
          <a:xfrm>
            <a:off x="475500" y="468275"/>
            <a:ext cx="78867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Tips para armar un buen prototipo</a:t>
            </a:r>
            <a:endParaRPr b="1" sz="4000">
              <a:solidFill>
                <a:schemeClr val="dk1"/>
              </a:solidFill>
              <a:latin typeface="DM Sans"/>
              <a:ea typeface="DM Sans"/>
              <a:cs typeface="DM Sans"/>
              <a:sym typeface="DM Sans"/>
            </a:endParaRPr>
          </a:p>
        </p:txBody>
      </p:sp>
      <p:sp>
        <p:nvSpPr>
          <p:cNvPr id="946" name="Google Shape;946;p118"/>
          <p:cNvSpPr/>
          <p:nvPr/>
        </p:nvSpPr>
        <p:spPr>
          <a:xfrm>
            <a:off x="940913" y="1798700"/>
            <a:ext cx="902400" cy="902400"/>
          </a:xfrm>
          <a:prstGeom prst="ellipse">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118"/>
          <p:cNvSpPr/>
          <p:nvPr/>
        </p:nvSpPr>
        <p:spPr>
          <a:xfrm>
            <a:off x="940926" y="2930638"/>
            <a:ext cx="902400" cy="902400"/>
          </a:xfrm>
          <a:prstGeom prst="ellipse">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48" name="Google Shape;948;p118"/>
          <p:cNvPicPr preferRelativeResize="0"/>
          <p:nvPr/>
        </p:nvPicPr>
        <p:blipFill rotWithShape="1">
          <a:blip r:embed="rId3">
            <a:alphaModFix/>
          </a:blip>
          <a:srcRect b="0" l="0" r="0" t="0"/>
          <a:stretch/>
        </p:blipFill>
        <p:spPr>
          <a:xfrm>
            <a:off x="1140188" y="3141529"/>
            <a:ext cx="503875" cy="503895"/>
          </a:xfrm>
          <a:prstGeom prst="rect">
            <a:avLst/>
          </a:prstGeom>
          <a:noFill/>
          <a:ln>
            <a:noFill/>
          </a:ln>
        </p:spPr>
      </p:pic>
      <p:pic>
        <p:nvPicPr>
          <p:cNvPr id="949" name="Google Shape;949;p118"/>
          <p:cNvPicPr preferRelativeResize="0"/>
          <p:nvPr/>
        </p:nvPicPr>
        <p:blipFill rotWithShape="1">
          <a:blip r:embed="rId4">
            <a:alphaModFix/>
          </a:blip>
          <a:srcRect b="0" l="0" r="0" t="0"/>
          <a:stretch/>
        </p:blipFill>
        <p:spPr>
          <a:xfrm>
            <a:off x="1140199" y="1997963"/>
            <a:ext cx="503863" cy="503871"/>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119"/>
          <p:cNvSpPr txBox="1"/>
          <p:nvPr/>
        </p:nvSpPr>
        <p:spPr>
          <a:xfrm>
            <a:off x="1854500" y="2209725"/>
            <a:ext cx="6813900" cy="14316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chemeClr val="accent4"/>
              </a:buClr>
              <a:buSzPts val="1350"/>
              <a:buFont typeface="DM Sans"/>
              <a:buChar char="✓"/>
            </a:pPr>
            <a:r>
              <a:rPr b="1" lang="es" sz="1350">
                <a:solidFill>
                  <a:schemeClr val="dk1"/>
                </a:solidFill>
                <a:latin typeface="DM Sans"/>
                <a:ea typeface="DM Sans"/>
                <a:cs typeface="DM Sans"/>
                <a:sym typeface="DM Sans"/>
              </a:rPr>
              <a:t>Elige la tipografía correcta:</a:t>
            </a:r>
            <a:r>
              <a:rPr lang="es" sz="1350">
                <a:solidFill>
                  <a:schemeClr val="dk1"/>
                </a:solidFill>
                <a:latin typeface="DM Sans"/>
                <a:ea typeface="DM Sans"/>
                <a:cs typeface="DM Sans"/>
                <a:sym typeface="DM Sans"/>
              </a:rPr>
              <a:t> te recomendamos trabajar con Google Fonts. Evita mezclar familias tipográficas, es mejor trabajar con una o dos que tengan muchas variables (regular / bold / black / extrablack, etcétera). Para que una fuente se lea en la web de forma clara, tiene que tener alrededor de 16px de tamaño. Los párrafos optimizados para lectura suelen tener alrededor de 10 palabras por línea de texto.</a:t>
            </a:r>
            <a:endParaRPr sz="1350">
              <a:solidFill>
                <a:schemeClr val="dk1"/>
              </a:solidFill>
              <a:latin typeface="DM Sans"/>
              <a:ea typeface="DM Sans"/>
              <a:cs typeface="DM Sans"/>
              <a:sym typeface="DM Sans"/>
            </a:endParaRPr>
          </a:p>
        </p:txBody>
      </p:sp>
      <p:sp>
        <p:nvSpPr>
          <p:cNvPr id="955" name="Google Shape;955;p119"/>
          <p:cNvSpPr txBox="1"/>
          <p:nvPr/>
        </p:nvSpPr>
        <p:spPr>
          <a:xfrm>
            <a:off x="475500" y="468275"/>
            <a:ext cx="78867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Tips para armar un buen prototipo</a:t>
            </a:r>
            <a:endParaRPr b="1" sz="4000">
              <a:solidFill>
                <a:schemeClr val="dk1"/>
              </a:solidFill>
              <a:latin typeface="DM Sans"/>
              <a:ea typeface="DM Sans"/>
              <a:cs typeface="DM Sans"/>
              <a:sym typeface="DM Sans"/>
            </a:endParaRPr>
          </a:p>
        </p:txBody>
      </p:sp>
      <p:sp>
        <p:nvSpPr>
          <p:cNvPr id="956" name="Google Shape;956;p119"/>
          <p:cNvSpPr/>
          <p:nvPr/>
        </p:nvSpPr>
        <p:spPr>
          <a:xfrm>
            <a:off x="849113" y="2209726"/>
            <a:ext cx="902400" cy="902400"/>
          </a:xfrm>
          <a:prstGeom prst="ellipse">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57" name="Google Shape;957;p119"/>
          <p:cNvPicPr preferRelativeResize="0"/>
          <p:nvPr/>
        </p:nvPicPr>
        <p:blipFill rotWithShape="1">
          <a:blip r:embed="rId3">
            <a:alphaModFix/>
          </a:blip>
          <a:srcRect b="0" l="0" r="0" t="0"/>
          <a:stretch/>
        </p:blipFill>
        <p:spPr>
          <a:xfrm>
            <a:off x="1120085" y="2480680"/>
            <a:ext cx="360481" cy="360486"/>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120"/>
          <p:cNvSpPr txBox="1"/>
          <p:nvPr/>
        </p:nvSpPr>
        <p:spPr>
          <a:xfrm>
            <a:off x="1854500" y="2209725"/>
            <a:ext cx="6813900" cy="19215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chemeClr val="accent4"/>
              </a:buClr>
              <a:buSzPts val="1350"/>
              <a:buFont typeface="DM Sans"/>
              <a:buChar char="✓"/>
            </a:pPr>
            <a:r>
              <a:rPr b="1" lang="es" sz="1350">
                <a:solidFill>
                  <a:schemeClr val="dk1"/>
                </a:solidFill>
                <a:latin typeface="DM Sans"/>
                <a:ea typeface="DM Sans"/>
                <a:cs typeface="DM Sans"/>
                <a:sym typeface="DM Sans"/>
              </a:rPr>
              <a:t>Arma  tu propia paleta cromática:</a:t>
            </a:r>
            <a:r>
              <a:rPr lang="es" sz="1350">
                <a:solidFill>
                  <a:schemeClr val="dk1"/>
                </a:solidFill>
                <a:latin typeface="DM Sans"/>
                <a:ea typeface="DM Sans"/>
                <a:cs typeface="DM Sans"/>
                <a:sym typeface="DM Sans"/>
              </a:rPr>
              <a:t> existen muchas páginas que pueden ayudarte a armar una paleta optimizada. </a:t>
            </a:r>
            <a:endParaRPr sz="1350">
              <a:solidFill>
                <a:schemeClr val="dk1"/>
              </a:solidFill>
              <a:latin typeface="DM Sans"/>
              <a:ea typeface="DM Sans"/>
              <a:cs typeface="DM Sans"/>
              <a:sym typeface="DM Sans"/>
            </a:endParaRPr>
          </a:p>
          <a:p>
            <a:pPr indent="0" lvl="0" marL="457200" rtl="0" algn="l">
              <a:lnSpc>
                <a:spcPct val="100000"/>
              </a:lnSpc>
              <a:spcBef>
                <a:spcPts val="1100"/>
              </a:spcBef>
              <a:spcAft>
                <a:spcPts val="0"/>
              </a:spcAft>
              <a:buNone/>
            </a:pPr>
            <a:r>
              <a:rPr lang="es" sz="1350">
                <a:solidFill>
                  <a:schemeClr val="dk1"/>
                </a:solidFill>
                <a:latin typeface="DM Sans"/>
                <a:ea typeface="DM Sans"/>
                <a:cs typeface="DM Sans"/>
                <a:sym typeface="DM Sans"/>
              </a:rPr>
              <a:t>Te recomendamos visitar </a:t>
            </a:r>
            <a:r>
              <a:rPr lang="es" sz="1350" u="sng">
                <a:solidFill>
                  <a:schemeClr val="hlink"/>
                </a:solidFill>
                <a:latin typeface="DM Sans"/>
                <a:ea typeface="DM Sans"/>
                <a:cs typeface="DM Sans"/>
                <a:sym typeface="DM Sans"/>
                <a:hlinkClick r:id="rId3"/>
              </a:rPr>
              <a:t>coolors</a:t>
            </a:r>
            <a:r>
              <a:rPr lang="es" sz="1350">
                <a:solidFill>
                  <a:schemeClr val="dk1"/>
                </a:solidFill>
                <a:latin typeface="DM Sans"/>
                <a:ea typeface="DM Sans"/>
                <a:cs typeface="DM Sans"/>
                <a:sym typeface="DM Sans"/>
              </a:rPr>
              <a:t>, </a:t>
            </a:r>
            <a:r>
              <a:rPr lang="es" sz="1350" u="sng">
                <a:solidFill>
                  <a:schemeClr val="hlink"/>
                </a:solidFill>
                <a:latin typeface="DM Sans"/>
                <a:ea typeface="DM Sans"/>
                <a:cs typeface="DM Sans"/>
                <a:sym typeface="DM Sans"/>
                <a:hlinkClick r:id="rId4"/>
              </a:rPr>
              <a:t>colourlovers</a:t>
            </a:r>
            <a:r>
              <a:rPr lang="es" sz="1350">
                <a:solidFill>
                  <a:schemeClr val="dk1"/>
                </a:solidFill>
                <a:latin typeface="DM Sans"/>
                <a:ea typeface="DM Sans"/>
                <a:cs typeface="DM Sans"/>
                <a:sym typeface="DM Sans"/>
              </a:rPr>
              <a:t> o </a:t>
            </a:r>
            <a:r>
              <a:rPr lang="es" sz="1350" u="sng">
                <a:solidFill>
                  <a:schemeClr val="hlink"/>
                </a:solidFill>
                <a:latin typeface="DM Sans"/>
                <a:ea typeface="DM Sans"/>
                <a:cs typeface="DM Sans"/>
                <a:sym typeface="DM Sans"/>
                <a:hlinkClick r:id="rId5"/>
              </a:rPr>
              <a:t>adobe color</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314325" lvl="0" marL="457200" rtl="0" algn="l">
              <a:lnSpc>
                <a:spcPct val="100000"/>
              </a:lnSpc>
              <a:spcBef>
                <a:spcPts val="1100"/>
              </a:spcBef>
              <a:spcAft>
                <a:spcPts val="0"/>
              </a:spcAft>
              <a:buClr>
                <a:schemeClr val="accent4"/>
              </a:buClr>
              <a:buSzPts val="1350"/>
              <a:buFont typeface="DM Sans"/>
              <a:buChar char="✓"/>
            </a:pPr>
            <a:r>
              <a:rPr b="1" lang="es" sz="1350">
                <a:solidFill>
                  <a:schemeClr val="dk1"/>
                </a:solidFill>
                <a:latin typeface="DM Sans"/>
                <a:ea typeface="DM Sans"/>
                <a:cs typeface="DM Sans"/>
                <a:sym typeface="DM Sans"/>
              </a:rPr>
              <a:t>Releva sitios webs: </a:t>
            </a:r>
            <a:r>
              <a:rPr lang="es" sz="1350">
                <a:solidFill>
                  <a:schemeClr val="dk1"/>
                </a:solidFill>
                <a:latin typeface="DM Sans"/>
                <a:ea typeface="DM Sans"/>
                <a:cs typeface="DM Sans"/>
                <a:sym typeface="DM Sans"/>
              </a:rPr>
              <a:t>en la primera etapa, es fundamental entrenar el ojo y mirar los sitios webs que ya conoces, así como descubrir nuevos con ojos de diseñador/a. Te recomendamos visitar </a:t>
            </a:r>
            <a:r>
              <a:rPr lang="es" sz="1350" u="sng">
                <a:solidFill>
                  <a:schemeClr val="hlink"/>
                </a:solidFill>
                <a:latin typeface="DM Sans"/>
                <a:ea typeface="DM Sans"/>
                <a:cs typeface="DM Sans"/>
                <a:sym typeface="DM Sans"/>
                <a:hlinkClick r:id="rId6"/>
              </a:rPr>
              <a:t>awwwards</a:t>
            </a:r>
            <a:r>
              <a:rPr lang="es" sz="1350">
                <a:solidFill>
                  <a:schemeClr val="dk1"/>
                </a:solidFill>
                <a:latin typeface="DM Sans"/>
                <a:ea typeface="DM Sans"/>
                <a:cs typeface="DM Sans"/>
                <a:sym typeface="DM Sans"/>
              </a:rPr>
              <a:t>, que reúne y premia los mejores sitios de la red.</a:t>
            </a:r>
            <a:endParaRPr sz="1350">
              <a:solidFill>
                <a:schemeClr val="dk1"/>
              </a:solidFill>
              <a:latin typeface="DM Sans"/>
              <a:ea typeface="DM Sans"/>
              <a:cs typeface="DM Sans"/>
              <a:sym typeface="DM Sans"/>
            </a:endParaRPr>
          </a:p>
        </p:txBody>
      </p:sp>
      <p:sp>
        <p:nvSpPr>
          <p:cNvPr id="963" name="Google Shape;963;p120"/>
          <p:cNvSpPr txBox="1"/>
          <p:nvPr/>
        </p:nvSpPr>
        <p:spPr>
          <a:xfrm>
            <a:off x="475500" y="468275"/>
            <a:ext cx="78867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Tips para armar un buen prototipo</a:t>
            </a:r>
            <a:endParaRPr b="1" sz="4000">
              <a:solidFill>
                <a:schemeClr val="dk1"/>
              </a:solidFill>
              <a:latin typeface="DM Sans"/>
              <a:ea typeface="DM Sans"/>
              <a:cs typeface="DM Sans"/>
              <a:sym typeface="DM Sans"/>
            </a:endParaRPr>
          </a:p>
        </p:txBody>
      </p:sp>
      <p:sp>
        <p:nvSpPr>
          <p:cNvPr id="964" name="Google Shape;964;p120"/>
          <p:cNvSpPr/>
          <p:nvPr/>
        </p:nvSpPr>
        <p:spPr>
          <a:xfrm>
            <a:off x="775663" y="1887588"/>
            <a:ext cx="902400" cy="902400"/>
          </a:xfrm>
          <a:prstGeom prst="ellipse">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120"/>
          <p:cNvSpPr/>
          <p:nvPr/>
        </p:nvSpPr>
        <p:spPr>
          <a:xfrm>
            <a:off x="775676" y="2992276"/>
            <a:ext cx="902400" cy="902400"/>
          </a:xfrm>
          <a:prstGeom prst="ellipse">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66" name="Google Shape;966;p120"/>
          <p:cNvPicPr preferRelativeResize="0"/>
          <p:nvPr/>
        </p:nvPicPr>
        <p:blipFill rotWithShape="1">
          <a:blip r:embed="rId7">
            <a:alphaModFix/>
          </a:blip>
          <a:srcRect b="0" l="0" r="0" t="0"/>
          <a:stretch/>
        </p:blipFill>
        <p:spPr>
          <a:xfrm>
            <a:off x="974938" y="3191529"/>
            <a:ext cx="503875" cy="503895"/>
          </a:xfrm>
          <a:prstGeom prst="rect">
            <a:avLst/>
          </a:prstGeom>
          <a:noFill/>
          <a:ln>
            <a:noFill/>
          </a:ln>
        </p:spPr>
      </p:pic>
      <p:pic>
        <p:nvPicPr>
          <p:cNvPr id="967" name="Google Shape;967;p120"/>
          <p:cNvPicPr preferRelativeResize="0"/>
          <p:nvPr/>
        </p:nvPicPr>
        <p:blipFill rotWithShape="1">
          <a:blip r:embed="rId8">
            <a:alphaModFix/>
          </a:blip>
          <a:srcRect b="0" l="0" r="0" t="0"/>
          <a:stretch/>
        </p:blipFill>
        <p:spPr>
          <a:xfrm>
            <a:off x="974949" y="2086863"/>
            <a:ext cx="503863" cy="503871"/>
          </a:xfrm>
          <a:prstGeom prst="rect">
            <a:avLst/>
          </a:prstGeom>
          <a:noFill/>
          <a:ln>
            <a:noFill/>
          </a:ln>
        </p:spPr>
      </p:pic>
      <p:sp>
        <p:nvSpPr>
          <p:cNvPr id="968" name="Google Shape;968;p120"/>
          <p:cNvSpPr txBox="1"/>
          <p:nvPr/>
        </p:nvSpPr>
        <p:spPr>
          <a:xfrm>
            <a:off x="475500" y="4131225"/>
            <a:ext cx="81930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highlight>
                  <a:schemeClr val="accent6"/>
                </a:highlight>
                <a:latin typeface="DM Sans"/>
                <a:ea typeface="DM Sans"/>
                <a:cs typeface="DM Sans"/>
                <a:sym typeface="DM Sans"/>
              </a:rPr>
              <a:t>Nota:</a:t>
            </a:r>
            <a:r>
              <a:rPr lang="es" sz="1350">
                <a:solidFill>
                  <a:schemeClr val="dk1"/>
                </a:solidFill>
                <a:highlight>
                  <a:schemeClr val="accent6"/>
                </a:highlight>
                <a:latin typeface="DM Sans"/>
                <a:ea typeface="DM Sans"/>
                <a:cs typeface="DM Sans"/>
                <a:sym typeface="DM Sans"/>
              </a:rPr>
              <a:t> puedes ver un ejemplo de estructura de un sitio web en la </a:t>
            </a:r>
            <a:r>
              <a:rPr lang="es" sz="1350" u="sng">
                <a:solidFill>
                  <a:schemeClr val="folHlink"/>
                </a:solidFill>
                <a:highlight>
                  <a:schemeClr val="accent6"/>
                </a:highlight>
                <a:latin typeface="DM Sans"/>
                <a:ea typeface="DM Sans"/>
                <a:cs typeface="DM Sans"/>
                <a:sym typeface="DM Sans"/>
                <a:hlinkClick r:id="rId9">
                  <a:extLst>
                    <a:ext uri="{A12FA001-AC4F-418D-AE19-62706E023703}">
                      <ahyp:hlinkClr val="tx"/>
                    </a:ext>
                  </a:extLst>
                </a:hlinkClick>
              </a:rPr>
              <a:t>carpeta de la clase</a:t>
            </a:r>
            <a:r>
              <a:rPr lang="es" sz="1350">
                <a:solidFill>
                  <a:schemeClr val="dk1"/>
                </a:solidFill>
                <a:highlight>
                  <a:schemeClr val="accent6"/>
                </a:highlight>
                <a:latin typeface="DM Sans"/>
                <a:ea typeface="DM Sans"/>
                <a:cs typeface="DM Sans"/>
                <a:sym typeface="DM Sans"/>
              </a:rPr>
              <a:t>.</a:t>
            </a:r>
            <a:endParaRPr sz="1350">
              <a:solidFill>
                <a:schemeClr val="dk1"/>
              </a:solidFill>
              <a:highlight>
                <a:schemeClr val="accent6"/>
              </a:highlight>
              <a:latin typeface="DM Sans"/>
              <a:ea typeface="DM Sans"/>
              <a:cs typeface="DM Sans"/>
              <a:sym typeface="DM Sans"/>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21"/>
          <p:cNvSpPr txBox="1"/>
          <p:nvPr/>
        </p:nvSpPr>
        <p:spPr>
          <a:xfrm>
            <a:off x="475500" y="2202300"/>
            <a:ext cx="81930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¡Vamos a practicar lo visto!</a:t>
            </a:r>
            <a:endParaRPr b="1" sz="4000">
              <a:solidFill>
                <a:schemeClr val="dk1"/>
              </a:solidFill>
              <a:latin typeface="DM Sans"/>
              <a:ea typeface="DM Sans"/>
              <a:cs typeface="DM Sans"/>
              <a:sym typeface="DM Sans"/>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grpSp>
        <p:nvGrpSpPr>
          <p:cNvPr id="978" name="Google Shape;978;p122"/>
          <p:cNvGrpSpPr/>
          <p:nvPr/>
        </p:nvGrpSpPr>
        <p:grpSpPr>
          <a:xfrm>
            <a:off x="4202556" y="994173"/>
            <a:ext cx="738900" cy="738900"/>
            <a:chOff x="974706" y="2467173"/>
            <a:chExt cx="738900" cy="738900"/>
          </a:xfrm>
        </p:grpSpPr>
        <p:sp>
          <p:nvSpPr>
            <p:cNvPr id="979" name="Google Shape;979;p122"/>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0" name="Google Shape;980;p122"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981" name="Google Shape;981;p122"/>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Sketch</a:t>
            </a:r>
            <a:endParaRPr b="1" sz="4000">
              <a:solidFill>
                <a:schemeClr val="dk1"/>
              </a:solidFill>
              <a:highlight>
                <a:srgbClr val="EAFF6A"/>
              </a:highlight>
              <a:latin typeface="DM Sans"/>
              <a:ea typeface="DM Sans"/>
              <a:cs typeface="DM Sans"/>
              <a:sym typeface="DM Sans"/>
            </a:endParaRPr>
          </a:p>
        </p:txBody>
      </p:sp>
      <p:sp>
        <p:nvSpPr>
          <p:cNvPr id="982" name="Google Shape;982;p122"/>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10 minutos</a:t>
            </a:r>
            <a:endParaRPr b="1" sz="2000">
              <a:solidFill>
                <a:srgbClr val="83AEFB"/>
              </a:solidFill>
              <a:latin typeface="DM Sans"/>
              <a:ea typeface="DM Sans"/>
              <a:cs typeface="DM Sans"/>
              <a:sym typeface="DM Sans"/>
            </a:endParaRPr>
          </a:p>
        </p:txBody>
      </p:sp>
      <p:sp>
        <p:nvSpPr>
          <p:cNvPr id="983" name="Google Shape;983;p122"/>
          <p:cNvSpPr txBox="1"/>
          <p:nvPr/>
        </p:nvSpPr>
        <p:spPr>
          <a:xfrm>
            <a:off x="987300" y="29475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999999"/>
                </a:solidFill>
                <a:latin typeface="DM Sans"/>
                <a:ea typeface="DM Sans"/>
                <a:cs typeface="DM Sans"/>
                <a:sym typeface="DM Sans"/>
              </a:rPr>
              <a:t>Crearás un sketch en papel</a:t>
            </a:r>
            <a:endParaRPr sz="2000">
              <a:solidFill>
                <a:srgbClr val="999999"/>
              </a:solidFill>
              <a:latin typeface="DM Sans"/>
              <a:ea typeface="DM Sans"/>
              <a:cs typeface="DM Sans"/>
              <a:sym typeface="DM Sans"/>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grpSp>
        <p:nvGrpSpPr>
          <p:cNvPr id="988" name="Google Shape;988;p123"/>
          <p:cNvGrpSpPr/>
          <p:nvPr/>
        </p:nvGrpSpPr>
        <p:grpSpPr>
          <a:xfrm>
            <a:off x="457347" y="468297"/>
            <a:ext cx="431074" cy="431074"/>
            <a:chOff x="974706" y="2467173"/>
            <a:chExt cx="738900" cy="738900"/>
          </a:xfrm>
        </p:grpSpPr>
        <p:sp>
          <p:nvSpPr>
            <p:cNvPr id="989" name="Google Shape;989;p123"/>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0" name="Google Shape;990;p123"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991" name="Google Shape;991;p123"/>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Sketch</a:t>
            </a:r>
            <a:endParaRPr b="1" sz="4000">
              <a:solidFill>
                <a:schemeClr val="dk1"/>
              </a:solidFill>
              <a:latin typeface="DM Sans"/>
              <a:ea typeface="DM Sans"/>
              <a:cs typeface="DM Sans"/>
              <a:sym typeface="DM Sans"/>
            </a:endParaRPr>
          </a:p>
        </p:txBody>
      </p:sp>
      <p:pic>
        <p:nvPicPr>
          <p:cNvPr id="992" name="Google Shape;992;p123"/>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993" name="Google Shape;993;p123"/>
          <p:cNvSpPr txBox="1"/>
          <p:nvPr/>
        </p:nvSpPr>
        <p:spPr>
          <a:xfrm>
            <a:off x="549600" y="2508975"/>
            <a:ext cx="37068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Diseña un sketch en papel, con aquello que incluiría el sitio web que crearás para tu Proyecto Final. Piensa qué secciones podría tener. Debe tener un encabezado, un logo y pie de página. Cuentas con 10 minutos para hacer la actividad.</a:t>
            </a:r>
            <a:endParaRPr sz="1350">
              <a:latin typeface="DM Sans"/>
              <a:ea typeface="DM Sans"/>
              <a:cs typeface="DM Sans"/>
              <a:sym typeface="DM Sans"/>
            </a:endParaRPr>
          </a:p>
        </p:txBody>
      </p:sp>
      <p:sp>
        <p:nvSpPr>
          <p:cNvPr id="994" name="Google Shape;994;p123"/>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pic>
        <p:nvPicPr>
          <p:cNvPr id="995" name="Google Shape;995;p123"/>
          <p:cNvPicPr preferRelativeResize="0"/>
          <p:nvPr/>
        </p:nvPicPr>
        <p:blipFill rotWithShape="1">
          <a:blip r:embed="rId5">
            <a:alphaModFix/>
          </a:blip>
          <a:srcRect b="0" l="5626" r="5634" t="0"/>
          <a:stretch/>
        </p:blipFill>
        <p:spPr>
          <a:xfrm>
            <a:off x="4858500" y="1143000"/>
            <a:ext cx="3810000" cy="28575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124"/>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s" sz="5000">
                <a:solidFill>
                  <a:srgbClr val="E8E7E3"/>
                </a:solidFill>
              </a:rPr>
              <a:t>☕</a:t>
            </a:r>
            <a:endParaRPr sz="5000">
              <a:solidFill>
                <a:srgbClr val="E8E7E3"/>
              </a:solidFill>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Break</a:t>
            </a:r>
            <a:endParaRPr b="1" sz="4000">
              <a:solidFill>
                <a:schemeClr val="lt1"/>
              </a:solidFill>
              <a:latin typeface="DM Sans"/>
              <a:ea typeface="DM Sans"/>
              <a:cs typeface="DM Sans"/>
              <a:sym typeface="DM Sans"/>
            </a:endParaRPr>
          </a:p>
        </p:txBody>
      </p:sp>
      <p:sp>
        <p:nvSpPr>
          <p:cNvPr id="1001" name="Google Shape;1001;p124"/>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¡10 minutos y volvemos!</a:t>
            </a:r>
            <a:endParaRPr sz="2000">
              <a:solidFill>
                <a:schemeClr val="lt1"/>
              </a:solidFill>
              <a:latin typeface="DM Sans"/>
              <a:ea typeface="DM Sans"/>
              <a:cs typeface="DM Sans"/>
              <a:sym typeface="DM Sans"/>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125"/>
          <p:cNvSpPr txBox="1"/>
          <p:nvPr/>
        </p:nvSpPr>
        <p:spPr>
          <a:xfrm>
            <a:off x="1404863"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90FF"/>
                </a:solidFill>
                <a:latin typeface="DM Sans"/>
                <a:ea typeface="DM Sans"/>
                <a:cs typeface="DM Sans"/>
                <a:sym typeface="DM Sans"/>
              </a:rPr>
              <a:t>HTML</a:t>
            </a:r>
            <a:endParaRPr b="1" sz="4000">
              <a:solidFill>
                <a:srgbClr val="EA90FF"/>
              </a:solidFill>
              <a:latin typeface="DM Sans"/>
              <a:ea typeface="DM Sans"/>
              <a:cs typeface="DM Sans"/>
              <a:sym typeface="DM Sans"/>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12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Archivos</a:t>
            </a:r>
            <a:endParaRPr b="1" sz="4000">
              <a:solidFill>
                <a:schemeClr val="dk1"/>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